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7" r:id="rId3"/>
    <p:sldId id="258" r:id="rId4"/>
    <p:sldId id="260" r:id="rId5"/>
    <p:sldId id="261" r:id="rId6"/>
    <p:sldId id="262" r:id="rId7"/>
    <p:sldId id="263" r:id="rId8"/>
    <p:sldId id="264" r:id="rId9"/>
    <p:sldId id="265" r:id="rId10"/>
    <p:sldId id="279" r:id="rId11"/>
    <p:sldId id="266" r:id="rId12"/>
    <p:sldId id="267" r:id="rId13"/>
    <p:sldId id="268" r:id="rId14"/>
    <p:sldId id="278" r:id="rId15"/>
    <p:sldId id="269" r:id="rId16"/>
    <p:sldId id="270" r:id="rId17"/>
    <p:sldId id="271" r:id="rId18"/>
    <p:sldId id="272" r:id="rId19"/>
    <p:sldId id="273" r:id="rId20"/>
    <p:sldId id="274" r:id="rId21"/>
    <p:sldId id="275" r:id="rId22"/>
    <p:sldId id="276" r:id="rId23"/>
    <p:sldId id="280" r:id="rId24"/>
    <p:sldId id="277" r:id="rId25"/>
  </p:sldIdLst>
  <p:sldSz cx="12801600" cy="9601200" type="A3"/>
  <p:notesSz cx="9144000" cy="6858000"/>
  <p:defaultTextStyle>
    <a:defPPr>
      <a:defRPr lang="en-US"/>
    </a:defPPr>
    <a:lvl1pPr marL="0" algn="l" defTabSz="1019600" rtl="0" eaLnBrk="1" latinLnBrk="0" hangingPunct="1">
      <a:defRPr sz="2100" kern="1200">
        <a:solidFill>
          <a:schemeClr val="tx1"/>
        </a:solidFill>
        <a:latin typeface="+mn-lt"/>
        <a:ea typeface="+mn-ea"/>
        <a:cs typeface="+mn-cs"/>
      </a:defRPr>
    </a:lvl1pPr>
    <a:lvl2pPr marL="509800" algn="l" defTabSz="1019600" rtl="0" eaLnBrk="1" latinLnBrk="0" hangingPunct="1">
      <a:defRPr sz="2100" kern="1200">
        <a:solidFill>
          <a:schemeClr val="tx1"/>
        </a:solidFill>
        <a:latin typeface="+mn-lt"/>
        <a:ea typeface="+mn-ea"/>
        <a:cs typeface="+mn-cs"/>
      </a:defRPr>
    </a:lvl2pPr>
    <a:lvl3pPr marL="1019600" algn="l" defTabSz="1019600" rtl="0" eaLnBrk="1" latinLnBrk="0" hangingPunct="1">
      <a:defRPr sz="2100" kern="1200">
        <a:solidFill>
          <a:schemeClr val="tx1"/>
        </a:solidFill>
        <a:latin typeface="+mn-lt"/>
        <a:ea typeface="+mn-ea"/>
        <a:cs typeface="+mn-cs"/>
      </a:defRPr>
    </a:lvl3pPr>
    <a:lvl4pPr marL="1529400" algn="l" defTabSz="1019600" rtl="0" eaLnBrk="1" latinLnBrk="0" hangingPunct="1">
      <a:defRPr sz="2100" kern="1200">
        <a:solidFill>
          <a:schemeClr val="tx1"/>
        </a:solidFill>
        <a:latin typeface="+mn-lt"/>
        <a:ea typeface="+mn-ea"/>
        <a:cs typeface="+mn-cs"/>
      </a:defRPr>
    </a:lvl4pPr>
    <a:lvl5pPr marL="2039200" algn="l" defTabSz="1019600" rtl="0" eaLnBrk="1" latinLnBrk="0" hangingPunct="1">
      <a:defRPr sz="2100" kern="1200">
        <a:solidFill>
          <a:schemeClr val="tx1"/>
        </a:solidFill>
        <a:latin typeface="+mn-lt"/>
        <a:ea typeface="+mn-ea"/>
        <a:cs typeface="+mn-cs"/>
      </a:defRPr>
    </a:lvl5pPr>
    <a:lvl6pPr marL="2549000" algn="l" defTabSz="1019600" rtl="0" eaLnBrk="1" latinLnBrk="0" hangingPunct="1">
      <a:defRPr sz="2100" kern="1200">
        <a:solidFill>
          <a:schemeClr val="tx1"/>
        </a:solidFill>
        <a:latin typeface="+mn-lt"/>
        <a:ea typeface="+mn-ea"/>
        <a:cs typeface="+mn-cs"/>
      </a:defRPr>
    </a:lvl6pPr>
    <a:lvl7pPr marL="3058800" algn="l" defTabSz="1019600" rtl="0" eaLnBrk="1" latinLnBrk="0" hangingPunct="1">
      <a:defRPr sz="2100" kern="1200">
        <a:solidFill>
          <a:schemeClr val="tx1"/>
        </a:solidFill>
        <a:latin typeface="+mn-lt"/>
        <a:ea typeface="+mn-ea"/>
        <a:cs typeface="+mn-cs"/>
      </a:defRPr>
    </a:lvl7pPr>
    <a:lvl8pPr marL="3568603" algn="l" defTabSz="1019600" rtl="0" eaLnBrk="1" latinLnBrk="0" hangingPunct="1">
      <a:defRPr sz="2100" kern="1200">
        <a:solidFill>
          <a:schemeClr val="tx1"/>
        </a:solidFill>
        <a:latin typeface="+mn-lt"/>
        <a:ea typeface="+mn-ea"/>
        <a:cs typeface="+mn-cs"/>
      </a:defRPr>
    </a:lvl8pPr>
    <a:lvl9pPr marL="4078403" algn="l" defTabSz="1019600" rtl="0" eaLnBrk="1" latinLnBrk="0" hangingPunct="1">
      <a:defRPr sz="21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60EE2"/>
    <a:srgbClr val="8132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94" autoAdjust="0"/>
    <p:restoredTop sz="94306" autoAdjust="0"/>
  </p:normalViewPr>
  <p:slideViewPr>
    <p:cSldViewPr>
      <p:cViewPr varScale="1">
        <p:scale>
          <a:sx n="48" d="100"/>
          <a:sy n="48" d="100"/>
        </p:scale>
        <p:origin x="-1476" y="-96"/>
      </p:cViewPr>
      <p:guideLst>
        <p:guide orient="horz" pos="3024"/>
        <p:guide pos="4032"/>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5A807459-BC22-41E5-9347-562FB3A537B9}" type="datetimeFigureOut">
              <a:rPr lang="en-US" smtClean="0"/>
              <a:t>10/1/2024</a:t>
            </a:fld>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E00BC2BD-C48A-4400-847B-4B56ED4B7429}" type="slidenum">
              <a:rPr lang="en-US" smtClean="0"/>
              <a:t>‹#›</a:t>
            </a:fld>
            <a:endParaRPr lang="en-US"/>
          </a:p>
        </p:txBody>
      </p:sp>
    </p:spTree>
    <p:extLst>
      <p:ext uri="{BB962C8B-B14F-4D97-AF65-F5344CB8AC3E}">
        <p14:creationId xmlns:p14="http://schemas.microsoft.com/office/powerpoint/2010/main" val="1938404244"/>
      </p:ext>
    </p:extLst>
  </p:cSld>
  <p:clrMap bg1="lt1" tx1="dk1" bg2="lt2" tx2="dk2" accent1="accent1" accent2="accent2" accent3="accent3" accent4="accent4" accent5="accent5" accent6="accent6" hlink="hlink" folHlink="folHlink"/>
  <p:notesStyle>
    <a:lvl1pPr marL="0" algn="l" defTabSz="1019600" rtl="0" eaLnBrk="1" latinLnBrk="0" hangingPunct="1">
      <a:defRPr sz="1300" kern="1200">
        <a:solidFill>
          <a:schemeClr val="tx1"/>
        </a:solidFill>
        <a:latin typeface="+mn-lt"/>
        <a:ea typeface="+mn-ea"/>
        <a:cs typeface="+mn-cs"/>
      </a:defRPr>
    </a:lvl1pPr>
    <a:lvl2pPr marL="509800" algn="l" defTabSz="1019600" rtl="0" eaLnBrk="1" latinLnBrk="0" hangingPunct="1">
      <a:defRPr sz="1300" kern="1200">
        <a:solidFill>
          <a:schemeClr val="tx1"/>
        </a:solidFill>
        <a:latin typeface="+mn-lt"/>
        <a:ea typeface="+mn-ea"/>
        <a:cs typeface="+mn-cs"/>
      </a:defRPr>
    </a:lvl2pPr>
    <a:lvl3pPr marL="1019600" algn="l" defTabSz="1019600" rtl="0" eaLnBrk="1" latinLnBrk="0" hangingPunct="1">
      <a:defRPr sz="1300" kern="1200">
        <a:solidFill>
          <a:schemeClr val="tx1"/>
        </a:solidFill>
        <a:latin typeface="+mn-lt"/>
        <a:ea typeface="+mn-ea"/>
        <a:cs typeface="+mn-cs"/>
      </a:defRPr>
    </a:lvl3pPr>
    <a:lvl4pPr marL="1529400" algn="l" defTabSz="1019600" rtl="0" eaLnBrk="1" latinLnBrk="0" hangingPunct="1">
      <a:defRPr sz="1300" kern="1200">
        <a:solidFill>
          <a:schemeClr val="tx1"/>
        </a:solidFill>
        <a:latin typeface="+mn-lt"/>
        <a:ea typeface="+mn-ea"/>
        <a:cs typeface="+mn-cs"/>
      </a:defRPr>
    </a:lvl4pPr>
    <a:lvl5pPr marL="2039200" algn="l" defTabSz="1019600" rtl="0" eaLnBrk="1" latinLnBrk="0" hangingPunct="1">
      <a:defRPr sz="1300" kern="1200">
        <a:solidFill>
          <a:schemeClr val="tx1"/>
        </a:solidFill>
        <a:latin typeface="+mn-lt"/>
        <a:ea typeface="+mn-ea"/>
        <a:cs typeface="+mn-cs"/>
      </a:defRPr>
    </a:lvl5pPr>
    <a:lvl6pPr marL="2549000" algn="l" defTabSz="1019600" rtl="0" eaLnBrk="1" latinLnBrk="0" hangingPunct="1">
      <a:defRPr sz="1300" kern="1200">
        <a:solidFill>
          <a:schemeClr val="tx1"/>
        </a:solidFill>
        <a:latin typeface="+mn-lt"/>
        <a:ea typeface="+mn-ea"/>
        <a:cs typeface="+mn-cs"/>
      </a:defRPr>
    </a:lvl6pPr>
    <a:lvl7pPr marL="3058800" algn="l" defTabSz="1019600" rtl="0" eaLnBrk="1" latinLnBrk="0" hangingPunct="1">
      <a:defRPr sz="1300" kern="1200">
        <a:solidFill>
          <a:schemeClr val="tx1"/>
        </a:solidFill>
        <a:latin typeface="+mn-lt"/>
        <a:ea typeface="+mn-ea"/>
        <a:cs typeface="+mn-cs"/>
      </a:defRPr>
    </a:lvl7pPr>
    <a:lvl8pPr marL="3568603" algn="l" defTabSz="1019600" rtl="0" eaLnBrk="1" latinLnBrk="0" hangingPunct="1">
      <a:defRPr sz="1300" kern="1200">
        <a:solidFill>
          <a:schemeClr val="tx1"/>
        </a:solidFill>
        <a:latin typeface="+mn-lt"/>
        <a:ea typeface="+mn-ea"/>
        <a:cs typeface="+mn-cs"/>
      </a:defRPr>
    </a:lvl8pPr>
    <a:lvl9pPr marL="4078403" algn="l" defTabSz="1019600"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57500" y="514350"/>
            <a:ext cx="3429000"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0BC2BD-C48A-4400-847B-4B56ED4B7429}" type="slidenum">
              <a:rPr lang="en-US" smtClean="0"/>
              <a:t>14</a:t>
            </a:fld>
            <a:endParaRPr lang="en-US"/>
          </a:p>
        </p:txBody>
      </p:sp>
    </p:spTree>
    <p:extLst>
      <p:ext uri="{BB962C8B-B14F-4D97-AF65-F5344CB8AC3E}">
        <p14:creationId xmlns:p14="http://schemas.microsoft.com/office/powerpoint/2010/main" val="3071507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57500" y="514350"/>
            <a:ext cx="3429000"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0BC2BD-C48A-4400-847B-4B56ED4B7429}" type="slidenum">
              <a:rPr lang="en-US" smtClean="0"/>
              <a:t>19</a:t>
            </a:fld>
            <a:endParaRPr lang="en-US"/>
          </a:p>
        </p:txBody>
      </p:sp>
    </p:spTree>
    <p:extLst>
      <p:ext uri="{BB962C8B-B14F-4D97-AF65-F5344CB8AC3E}">
        <p14:creationId xmlns:p14="http://schemas.microsoft.com/office/powerpoint/2010/main" val="2132192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57500" y="514350"/>
            <a:ext cx="3429000" cy="25717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0BC2BD-C48A-4400-847B-4B56ED4B7429}" type="slidenum">
              <a:rPr lang="en-US" smtClean="0"/>
              <a:t>22</a:t>
            </a:fld>
            <a:endParaRPr lang="en-US"/>
          </a:p>
        </p:txBody>
      </p:sp>
    </p:spTree>
    <p:extLst>
      <p:ext uri="{BB962C8B-B14F-4D97-AF65-F5344CB8AC3E}">
        <p14:creationId xmlns:p14="http://schemas.microsoft.com/office/powerpoint/2010/main" val="4964317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0BC2BD-C48A-4400-847B-4B56ED4B7429}" type="slidenum">
              <a:rPr lang="en-US" smtClean="0"/>
              <a:t>23</a:t>
            </a:fld>
            <a:endParaRPr lang="en-US"/>
          </a:p>
        </p:txBody>
      </p:sp>
    </p:spTree>
    <p:extLst>
      <p:ext uri="{BB962C8B-B14F-4D97-AF65-F5344CB8AC3E}">
        <p14:creationId xmlns:p14="http://schemas.microsoft.com/office/powerpoint/2010/main" val="2068991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60120" y="2982607"/>
            <a:ext cx="10881360" cy="2058032"/>
          </a:xfrm>
        </p:spPr>
        <p:txBody>
          <a:bodyPr/>
          <a:lstStyle/>
          <a:p>
            <a:r>
              <a:rPr lang="en-US" smtClean="0"/>
              <a:t>Click to edit Master title style</a:t>
            </a:r>
            <a:endParaRPr lang="en-US"/>
          </a:p>
        </p:txBody>
      </p:sp>
      <p:sp>
        <p:nvSpPr>
          <p:cNvPr id="3" name="Subtitle 2"/>
          <p:cNvSpPr>
            <a:spLocks noGrp="1"/>
          </p:cNvSpPr>
          <p:nvPr>
            <p:ph type="subTitle" idx="1"/>
          </p:nvPr>
        </p:nvSpPr>
        <p:spPr>
          <a:xfrm>
            <a:off x="1920240" y="5440680"/>
            <a:ext cx="8961120" cy="2453640"/>
          </a:xfrm>
        </p:spPr>
        <p:txBody>
          <a:bodyPr/>
          <a:lstStyle>
            <a:lvl1pPr marL="0" indent="0" algn="ctr">
              <a:buNone/>
              <a:defRPr>
                <a:solidFill>
                  <a:schemeClr val="tx1">
                    <a:tint val="75000"/>
                  </a:schemeClr>
                </a:solidFill>
              </a:defRPr>
            </a:lvl1pPr>
            <a:lvl2pPr marL="509800" indent="0" algn="ctr">
              <a:buNone/>
              <a:defRPr>
                <a:solidFill>
                  <a:schemeClr val="tx1">
                    <a:tint val="75000"/>
                  </a:schemeClr>
                </a:solidFill>
              </a:defRPr>
            </a:lvl2pPr>
            <a:lvl3pPr marL="1019600" indent="0" algn="ctr">
              <a:buNone/>
              <a:defRPr>
                <a:solidFill>
                  <a:schemeClr val="tx1">
                    <a:tint val="75000"/>
                  </a:schemeClr>
                </a:solidFill>
              </a:defRPr>
            </a:lvl3pPr>
            <a:lvl4pPr marL="1529400" indent="0" algn="ctr">
              <a:buNone/>
              <a:defRPr>
                <a:solidFill>
                  <a:schemeClr val="tx1">
                    <a:tint val="75000"/>
                  </a:schemeClr>
                </a:solidFill>
              </a:defRPr>
            </a:lvl4pPr>
            <a:lvl5pPr marL="2039200" indent="0" algn="ctr">
              <a:buNone/>
              <a:defRPr>
                <a:solidFill>
                  <a:schemeClr val="tx1">
                    <a:tint val="75000"/>
                  </a:schemeClr>
                </a:solidFill>
              </a:defRPr>
            </a:lvl5pPr>
            <a:lvl6pPr marL="2549000" indent="0" algn="ctr">
              <a:buNone/>
              <a:defRPr>
                <a:solidFill>
                  <a:schemeClr val="tx1">
                    <a:tint val="75000"/>
                  </a:schemeClr>
                </a:solidFill>
              </a:defRPr>
            </a:lvl6pPr>
            <a:lvl7pPr marL="3058800" indent="0" algn="ctr">
              <a:buNone/>
              <a:defRPr>
                <a:solidFill>
                  <a:schemeClr val="tx1">
                    <a:tint val="75000"/>
                  </a:schemeClr>
                </a:solidFill>
              </a:defRPr>
            </a:lvl7pPr>
            <a:lvl8pPr marL="3568603" indent="0" algn="ctr">
              <a:buNone/>
              <a:defRPr>
                <a:solidFill>
                  <a:schemeClr val="tx1">
                    <a:tint val="75000"/>
                  </a:schemeClr>
                </a:solidFill>
              </a:defRPr>
            </a:lvl8pPr>
            <a:lvl9pPr marL="4078403"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1A2D8A5-367D-426E-8258-6C40A9C7AF2E}" type="datetime1">
              <a:rPr lang="en-US" smtClean="0"/>
              <a:t>10/1/2024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FBDEF2-5622-41DF-B7E0-BEBC1CC36F14}" type="slidenum">
              <a:rPr lang="en-US" smtClean="0"/>
              <a:t>‹#›</a:t>
            </a:fld>
            <a:endParaRPr lang="en-US"/>
          </a:p>
        </p:txBody>
      </p:sp>
    </p:spTree>
    <p:extLst>
      <p:ext uri="{BB962C8B-B14F-4D97-AF65-F5344CB8AC3E}">
        <p14:creationId xmlns:p14="http://schemas.microsoft.com/office/powerpoint/2010/main" val="13900118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063F0AF-C8E1-45EC-8B45-EAEDA63C06DE}" type="datetime1">
              <a:rPr lang="en-US" smtClean="0"/>
              <a:t>10/1/2024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FBDEF2-5622-41DF-B7E0-BEBC1CC36F14}" type="slidenum">
              <a:rPr lang="en-US" smtClean="0"/>
              <a:t>‹#›</a:t>
            </a:fld>
            <a:endParaRPr lang="en-US"/>
          </a:p>
        </p:txBody>
      </p:sp>
    </p:spTree>
    <p:extLst>
      <p:ext uri="{BB962C8B-B14F-4D97-AF65-F5344CB8AC3E}">
        <p14:creationId xmlns:p14="http://schemas.microsoft.com/office/powerpoint/2010/main" val="30557557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81161" y="384508"/>
            <a:ext cx="2880360" cy="819213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40081" y="384508"/>
            <a:ext cx="8427720" cy="819213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0501609-A476-4B97-B361-99F037DBDEF2}" type="datetime1">
              <a:rPr lang="en-US" smtClean="0"/>
              <a:t>10/1/2024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FBDEF2-5622-41DF-B7E0-BEBC1CC36F14}" type="slidenum">
              <a:rPr lang="en-US" smtClean="0"/>
              <a:t>‹#›</a:t>
            </a:fld>
            <a:endParaRPr lang="en-US"/>
          </a:p>
        </p:txBody>
      </p:sp>
    </p:spTree>
    <p:extLst>
      <p:ext uri="{BB962C8B-B14F-4D97-AF65-F5344CB8AC3E}">
        <p14:creationId xmlns:p14="http://schemas.microsoft.com/office/powerpoint/2010/main" val="5563615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17B384-20D0-4AAB-B2A7-D3E30283238A}" type="datetime1">
              <a:rPr lang="en-US" smtClean="0"/>
              <a:t>10/1/2024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FBDEF2-5622-41DF-B7E0-BEBC1CC36F14}" type="slidenum">
              <a:rPr lang="en-US" smtClean="0"/>
              <a:t>‹#›</a:t>
            </a:fld>
            <a:endParaRPr lang="en-US"/>
          </a:p>
        </p:txBody>
      </p:sp>
    </p:spTree>
    <p:extLst>
      <p:ext uri="{BB962C8B-B14F-4D97-AF65-F5344CB8AC3E}">
        <p14:creationId xmlns:p14="http://schemas.microsoft.com/office/powerpoint/2010/main" val="965039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11239" y="6169667"/>
            <a:ext cx="10881360" cy="1906905"/>
          </a:xfrm>
        </p:spPr>
        <p:txBody>
          <a:bodyPr anchor="t"/>
          <a:lstStyle>
            <a:lvl1pPr algn="l">
              <a:defRPr sz="4600" b="1" cap="all"/>
            </a:lvl1pPr>
          </a:lstStyle>
          <a:p>
            <a:r>
              <a:rPr lang="en-US" smtClean="0"/>
              <a:t>Click to edit Master title style</a:t>
            </a:r>
            <a:endParaRPr lang="en-US"/>
          </a:p>
        </p:txBody>
      </p:sp>
      <p:sp>
        <p:nvSpPr>
          <p:cNvPr id="3" name="Text Placeholder 2"/>
          <p:cNvSpPr>
            <a:spLocks noGrp="1"/>
          </p:cNvSpPr>
          <p:nvPr>
            <p:ph type="body" idx="1"/>
          </p:nvPr>
        </p:nvSpPr>
        <p:spPr>
          <a:xfrm>
            <a:off x="1011239" y="4069408"/>
            <a:ext cx="10881360" cy="2100263"/>
          </a:xfrm>
        </p:spPr>
        <p:txBody>
          <a:bodyPr anchor="b"/>
          <a:lstStyle>
            <a:lvl1pPr marL="0" indent="0">
              <a:buNone/>
              <a:defRPr sz="2200">
                <a:solidFill>
                  <a:schemeClr val="tx1">
                    <a:tint val="75000"/>
                  </a:schemeClr>
                </a:solidFill>
              </a:defRPr>
            </a:lvl1pPr>
            <a:lvl2pPr marL="509800" indent="0">
              <a:buNone/>
              <a:defRPr sz="2100">
                <a:solidFill>
                  <a:schemeClr val="tx1">
                    <a:tint val="75000"/>
                  </a:schemeClr>
                </a:solidFill>
              </a:defRPr>
            </a:lvl2pPr>
            <a:lvl3pPr marL="1019600" indent="0">
              <a:buNone/>
              <a:defRPr sz="1800">
                <a:solidFill>
                  <a:schemeClr val="tx1">
                    <a:tint val="75000"/>
                  </a:schemeClr>
                </a:solidFill>
              </a:defRPr>
            </a:lvl3pPr>
            <a:lvl4pPr marL="1529400" indent="0">
              <a:buNone/>
              <a:defRPr sz="1600">
                <a:solidFill>
                  <a:schemeClr val="tx1">
                    <a:tint val="75000"/>
                  </a:schemeClr>
                </a:solidFill>
              </a:defRPr>
            </a:lvl4pPr>
            <a:lvl5pPr marL="2039200" indent="0">
              <a:buNone/>
              <a:defRPr sz="1600">
                <a:solidFill>
                  <a:schemeClr val="tx1">
                    <a:tint val="75000"/>
                  </a:schemeClr>
                </a:solidFill>
              </a:defRPr>
            </a:lvl5pPr>
            <a:lvl6pPr marL="2549000" indent="0">
              <a:buNone/>
              <a:defRPr sz="1600">
                <a:solidFill>
                  <a:schemeClr val="tx1">
                    <a:tint val="75000"/>
                  </a:schemeClr>
                </a:solidFill>
              </a:defRPr>
            </a:lvl6pPr>
            <a:lvl7pPr marL="3058800" indent="0">
              <a:buNone/>
              <a:defRPr sz="1600">
                <a:solidFill>
                  <a:schemeClr val="tx1">
                    <a:tint val="75000"/>
                  </a:schemeClr>
                </a:solidFill>
              </a:defRPr>
            </a:lvl7pPr>
            <a:lvl8pPr marL="3568603" indent="0">
              <a:buNone/>
              <a:defRPr sz="1600">
                <a:solidFill>
                  <a:schemeClr val="tx1">
                    <a:tint val="75000"/>
                  </a:schemeClr>
                </a:solidFill>
              </a:defRPr>
            </a:lvl8pPr>
            <a:lvl9pPr marL="4078403"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24BF7EF-35FE-47A2-AE5F-0286CE09AC39}" type="datetime1">
              <a:rPr lang="en-US" smtClean="0"/>
              <a:t>10/1/2024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FBDEF2-5622-41DF-B7E0-BEBC1CC36F14}" type="slidenum">
              <a:rPr lang="en-US" smtClean="0"/>
              <a:t>‹#›</a:t>
            </a:fld>
            <a:endParaRPr lang="en-US"/>
          </a:p>
        </p:txBody>
      </p:sp>
    </p:spTree>
    <p:extLst>
      <p:ext uri="{BB962C8B-B14F-4D97-AF65-F5344CB8AC3E}">
        <p14:creationId xmlns:p14="http://schemas.microsoft.com/office/powerpoint/2010/main" val="2822637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40081" y="2240282"/>
            <a:ext cx="5654040" cy="6336351"/>
          </a:xfrm>
        </p:spPr>
        <p:txBody>
          <a:bodyPr/>
          <a:lstStyle>
            <a:lvl1pPr>
              <a:defRPr sz="3000"/>
            </a:lvl1pPr>
            <a:lvl2pPr>
              <a:defRPr sz="2700"/>
            </a:lvl2pPr>
            <a:lvl3pPr>
              <a:defRPr sz="22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507481" y="2240282"/>
            <a:ext cx="5654040" cy="6336351"/>
          </a:xfrm>
        </p:spPr>
        <p:txBody>
          <a:bodyPr/>
          <a:lstStyle>
            <a:lvl1pPr>
              <a:defRPr sz="3000"/>
            </a:lvl1pPr>
            <a:lvl2pPr>
              <a:defRPr sz="2700"/>
            </a:lvl2pPr>
            <a:lvl3pPr>
              <a:defRPr sz="22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5BAC404-45F1-4E0B-A668-7783C572A49A}" type="datetime1">
              <a:rPr lang="en-US" smtClean="0"/>
              <a:t>10/1/2024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FBDEF2-5622-41DF-B7E0-BEBC1CC36F14}" type="slidenum">
              <a:rPr lang="en-US" smtClean="0"/>
              <a:t>‹#›</a:t>
            </a:fld>
            <a:endParaRPr lang="en-US"/>
          </a:p>
        </p:txBody>
      </p:sp>
    </p:spTree>
    <p:extLst>
      <p:ext uri="{BB962C8B-B14F-4D97-AF65-F5344CB8AC3E}">
        <p14:creationId xmlns:p14="http://schemas.microsoft.com/office/powerpoint/2010/main" val="558400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40081" y="2149163"/>
            <a:ext cx="5656264" cy="895671"/>
          </a:xfrm>
        </p:spPr>
        <p:txBody>
          <a:bodyPr anchor="b"/>
          <a:lstStyle>
            <a:lvl1pPr marL="0" indent="0">
              <a:buNone/>
              <a:defRPr sz="2700" b="1"/>
            </a:lvl1pPr>
            <a:lvl2pPr marL="509800" indent="0">
              <a:buNone/>
              <a:defRPr sz="2200" b="1"/>
            </a:lvl2pPr>
            <a:lvl3pPr marL="1019600" indent="0">
              <a:buNone/>
              <a:defRPr sz="2100" b="1"/>
            </a:lvl3pPr>
            <a:lvl4pPr marL="1529400" indent="0">
              <a:buNone/>
              <a:defRPr sz="1800" b="1"/>
            </a:lvl4pPr>
            <a:lvl5pPr marL="2039200" indent="0">
              <a:buNone/>
              <a:defRPr sz="1800" b="1"/>
            </a:lvl5pPr>
            <a:lvl6pPr marL="2549000" indent="0">
              <a:buNone/>
              <a:defRPr sz="1800" b="1"/>
            </a:lvl6pPr>
            <a:lvl7pPr marL="3058800" indent="0">
              <a:buNone/>
              <a:defRPr sz="1800" b="1"/>
            </a:lvl7pPr>
            <a:lvl8pPr marL="3568603" indent="0">
              <a:buNone/>
              <a:defRPr sz="1800" b="1"/>
            </a:lvl8pPr>
            <a:lvl9pPr marL="4078403" indent="0">
              <a:buNone/>
              <a:defRPr sz="1800" b="1"/>
            </a:lvl9pPr>
          </a:lstStyle>
          <a:p>
            <a:pPr lvl="0"/>
            <a:r>
              <a:rPr lang="en-US" smtClean="0"/>
              <a:t>Click to edit Master text styles</a:t>
            </a:r>
          </a:p>
        </p:txBody>
      </p:sp>
      <p:sp>
        <p:nvSpPr>
          <p:cNvPr id="4" name="Content Placeholder 3"/>
          <p:cNvSpPr>
            <a:spLocks noGrp="1"/>
          </p:cNvSpPr>
          <p:nvPr>
            <p:ph sz="half" idx="2"/>
          </p:nvPr>
        </p:nvSpPr>
        <p:spPr>
          <a:xfrm>
            <a:off x="640081" y="3044834"/>
            <a:ext cx="5656264" cy="5531799"/>
          </a:xfrm>
        </p:spPr>
        <p:txBody>
          <a:bodyPr/>
          <a:lstStyle>
            <a:lvl1pPr>
              <a:defRPr sz="2700"/>
            </a:lvl1pPr>
            <a:lvl2pPr>
              <a:defRPr sz="22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503042" y="2149163"/>
            <a:ext cx="5658485" cy="895671"/>
          </a:xfrm>
        </p:spPr>
        <p:txBody>
          <a:bodyPr anchor="b"/>
          <a:lstStyle>
            <a:lvl1pPr marL="0" indent="0">
              <a:buNone/>
              <a:defRPr sz="2700" b="1"/>
            </a:lvl1pPr>
            <a:lvl2pPr marL="509800" indent="0">
              <a:buNone/>
              <a:defRPr sz="2200" b="1"/>
            </a:lvl2pPr>
            <a:lvl3pPr marL="1019600" indent="0">
              <a:buNone/>
              <a:defRPr sz="2100" b="1"/>
            </a:lvl3pPr>
            <a:lvl4pPr marL="1529400" indent="0">
              <a:buNone/>
              <a:defRPr sz="1800" b="1"/>
            </a:lvl4pPr>
            <a:lvl5pPr marL="2039200" indent="0">
              <a:buNone/>
              <a:defRPr sz="1800" b="1"/>
            </a:lvl5pPr>
            <a:lvl6pPr marL="2549000" indent="0">
              <a:buNone/>
              <a:defRPr sz="1800" b="1"/>
            </a:lvl6pPr>
            <a:lvl7pPr marL="3058800" indent="0">
              <a:buNone/>
              <a:defRPr sz="1800" b="1"/>
            </a:lvl7pPr>
            <a:lvl8pPr marL="3568603" indent="0">
              <a:buNone/>
              <a:defRPr sz="1800" b="1"/>
            </a:lvl8pPr>
            <a:lvl9pPr marL="4078403" indent="0">
              <a:buNone/>
              <a:defRPr sz="1800" b="1"/>
            </a:lvl9pPr>
          </a:lstStyle>
          <a:p>
            <a:pPr lvl="0"/>
            <a:r>
              <a:rPr lang="en-US" smtClean="0"/>
              <a:t>Click to edit Master text styles</a:t>
            </a:r>
          </a:p>
        </p:txBody>
      </p:sp>
      <p:sp>
        <p:nvSpPr>
          <p:cNvPr id="6" name="Content Placeholder 5"/>
          <p:cNvSpPr>
            <a:spLocks noGrp="1"/>
          </p:cNvSpPr>
          <p:nvPr>
            <p:ph sz="quarter" idx="4"/>
          </p:nvPr>
        </p:nvSpPr>
        <p:spPr>
          <a:xfrm>
            <a:off x="6503042" y="3044834"/>
            <a:ext cx="5658485" cy="5531799"/>
          </a:xfrm>
        </p:spPr>
        <p:txBody>
          <a:bodyPr/>
          <a:lstStyle>
            <a:lvl1pPr>
              <a:defRPr sz="2700"/>
            </a:lvl1pPr>
            <a:lvl2pPr>
              <a:defRPr sz="22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AE85430-4D66-4DAF-9708-7810EF2EF2B6}" type="datetime1">
              <a:rPr lang="en-US" smtClean="0"/>
              <a:t>10/1/2024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FBDEF2-5622-41DF-B7E0-BEBC1CC36F14}" type="slidenum">
              <a:rPr lang="en-US" smtClean="0"/>
              <a:t>‹#›</a:t>
            </a:fld>
            <a:endParaRPr lang="en-US"/>
          </a:p>
        </p:txBody>
      </p:sp>
    </p:spTree>
    <p:extLst>
      <p:ext uri="{BB962C8B-B14F-4D97-AF65-F5344CB8AC3E}">
        <p14:creationId xmlns:p14="http://schemas.microsoft.com/office/powerpoint/2010/main" val="34644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B0D072D-6165-42B7-A5A2-D4E24DB92E39}" type="datetime1">
              <a:rPr lang="en-US" smtClean="0"/>
              <a:t>10/1/2024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FBDEF2-5622-41DF-B7E0-BEBC1CC36F14}" type="slidenum">
              <a:rPr lang="en-US" smtClean="0"/>
              <a:t>‹#›</a:t>
            </a:fld>
            <a:endParaRPr lang="en-US"/>
          </a:p>
        </p:txBody>
      </p:sp>
    </p:spTree>
    <p:extLst>
      <p:ext uri="{BB962C8B-B14F-4D97-AF65-F5344CB8AC3E}">
        <p14:creationId xmlns:p14="http://schemas.microsoft.com/office/powerpoint/2010/main" val="3201681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9608DC-4CC5-4D61-B2B7-2430B3195D18}" type="datetime1">
              <a:rPr lang="en-US" smtClean="0"/>
              <a:t>10/1/2024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5FBDEF2-5622-41DF-B7E0-BEBC1CC36F14}" type="slidenum">
              <a:rPr lang="en-US" smtClean="0"/>
              <a:t>‹#›</a:t>
            </a:fld>
            <a:endParaRPr lang="en-US"/>
          </a:p>
        </p:txBody>
      </p:sp>
    </p:spTree>
    <p:extLst>
      <p:ext uri="{BB962C8B-B14F-4D97-AF65-F5344CB8AC3E}">
        <p14:creationId xmlns:p14="http://schemas.microsoft.com/office/powerpoint/2010/main" val="1546445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0087" y="382274"/>
            <a:ext cx="4211639" cy="1626870"/>
          </a:xfrm>
        </p:spPr>
        <p:txBody>
          <a:bodyPr anchor="b"/>
          <a:lstStyle>
            <a:lvl1pPr algn="l">
              <a:defRPr sz="2200" b="1"/>
            </a:lvl1pPr>
          </a:lstStyle>
          <a:p>
            <a:r>
              <a:rPr lang="en-US" smtClean="0"/>
              <a:t>Click to edit Master title style</a:t>
            </a:r>
            <a:endParaRPr lang="en-US"/>
          </a:p>
        </p:txBody>
      </p:sp>
      <p:sp>
        <p:nvSpPr>
          <p:cNvPr id="3" name="Content Placeholder 2"/>
          <p:cNvSpPr>
            <a:spLocks noGrp="1"/>
          </p:cNvSpPr>
          <p:nvPr>
            <p:ph idx="1"/>
          </p:nvPr>
        </p:nvSpPr>
        <p:spPr>
          <a:xfrm>
            <a:off x="5005075" y="382282"/>
            <a:ext cx="7156452" cy="8194358"/>
          </a:xfrm>
        </p:spPr>
        <p:txBody>
          <a:bodyPr/>
          <a:lstStyle>
            <a:lvl1pPr>
              <a:defRPr sz="3500"/>
            </a:lvl1pPr>
            <a:lvl2pPr>
              <a:defRPr sz="3000"/>
            </a:lvl2pPr>
            <a:lvl3pPr>
              <a:defRPr sz="27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40087" y="2009152"/>
            <a:ext cx="4211639" cy="6567488"/>
          </a:xfrm>
        </p:spPr>
        <p:txBody>
          <a:bodyPr/>
          <a:lstStyle>
            <a:lvl1pPr marL="0" indent="0">
              <a:buNone/>
              <a:defRPr sz="1600"/>
            </a:lvl1pPr>
            <a:lvl2pPr marL="509800" indent="0">
              <a:buNone/>
              <a:defRPr sz="1300"/>
            </a:lvl2pPr>
            <a:lvl3pPr marL="1019600" indent="0">
              <a:buNone/>
              <a:defRPr sz="1000"/>
            </a:lvl3pPr>
            <a:lvl4pPr marL="1529400" indent="0">
              <a:buNone/>
              <a:defRPr sz="1000"/>
            </a:lvl4pPr>
            <a:lvl5pPr marL="2039200" indent="0">
              <a:buNone/>
              <a:defRPr sz="1000"/>
            </a:lvl5pPr>
            <a:lvl6pPr marL="2549000" indent="0">
              <a:buNone/>
              <a:defRPr sz="1000"/>
            </a:lvl6pPr>
            <a:lvl7pPr marL="3058800" indent="0">
              <a:buNone/>
              <a:defRPr sz="1000"/>
            </a:lvl7pPr>
            <a:lvl8pPr marL="3568603" indent="0">
              <a:buNone/>
              <a:defRPr sz="1000"/>
            </a:lvl8pPr>
            <a:lvl9pPr marL="40784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F064171-5609-4103-921B-8249E629FC5C}" type="datetime1">
              <a:rPr lang="en-US" smtClean="0"/>
              <a:t>10/1/2024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FBDEF2-5622-41DF-B7E0-BEBC1CC36F14}" type="slidenum">
              <a:rPr lang="en-US" smtClean="0"/>
              <a:t>‹#›</a:t>
            </a:fld>
            <a:endParaRPr lang="en-US"/>
          </a:p>
        </p:txBody>
      </p:sp>
    </p:spTree>
    <p:extLst>
      <p:ext uri="{BB962C8B-B14F-4D97-AF65-F5344CB8AC3E}">
        <p14:creationId xmlns:p14="http://schemas.microsoft.com/office/powerpoint/2010/main" val="32213096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09203" y="6720847"/>
            <a:ext cx="7680960" cy="793433"/>
          </a:xfrm>
        </p:spPr>
        <p:txBody>
          <a:bodyPr anchor="b"/>
          <a:lstStyle>
            <a:lvl1pPr algn="l">
              <a:defRPr sz="2200" b="1"/>
            </a:lvl1pPr>
          </a:lstStyle>
          <a:p>
            <a:r>
              <a:rPr lang="en-US" smtClean="0"/>
              <a:t>Click to edit Master title style</a:t>
            </a:r>
            <a:endParaRPr lang="en-US"/>
          </a:p>
        </p:txBody>
      </p:sp>
      <p:sp>
        <p:nvSpPr>
          <p:cNvPr id="3" name="Picture Placeholder 2"/>
          <p:cNvSpPr>
            <a:spLocks noGrp="1"/>
          </p:cNvSpPr>
          <p:nvPr>
            <p:ph type="pic" idx="1"/>
          </p:nvPr>
        </p:nvSpPr>
        <p:spPr>
          <a:xfrm>
            <a:off x="2509203" y="857882"/>
            <a:ext cx="7680960" cy="5760720"/>
          </a:xfrm>
        </p:spPr>
        <p:txBody>
          <a:bodyPr/>
          <a:lstStyle>
            <a:lvl1pPr marL="0" indent="0">
              <a:buNone/>
              <a:defRPr sz="3500"/>
            </a:lvl1pPr>
            <a:lvl2pPr marL="509800" indent="0">
              <a:buNone/>
              <a:defRPr sz="3000"/>
            </a:lvl2pPr>
            <a:lvl3pPr marL="1019600" indent="0">
              <a:buNone/>
              <a:defRPr sz="2700"/>
            </a:lvl3pPr>
            <a:lvl4pPr marL="1529400" indent="0">
              <a:buNone/>
              <a:defRPr sz="2200"/>
            </a:lvl4pPr>
            <a:lvl5pPr marL="2039200" indent="0">
              <a:buNone/>
              <a:defRPr sz="2200"/>
            </a:lvl5pPr>
            <a:lvl6pPr marL="2549000" indent="0">
              <a:buNone/>
              <a:defRPr sz="2200"/>
            </a:lvl6pPr>
            <a:lvl7pPr marL="3058800" indent="0">
              <a:buNone/>
              <a:defRPr sz="2200"/>
            </a:lvl7pPr>
            <a:lvl8pPr marL="3568603" indent="0">
              <a:buNone/>
              <a:defRPr sz="2200"/>
            </a:lvl8pPr>
            <a:lvl9pPr marL="4078403" indent="0">
              <a:buNone/>
              <a:defRPr sz="2200"/>
            </a:lvl9pPr>
          </a:lstStyle>
          <a:p>
            <a:endParaRPr lang="en-US"/>
          </a:p>
        </p:txBody>
      </p:sp>
      <p:sp>
        <p:nvSpPr>
          <p:cNvPr id="4" name="Text Placeholder 3"/>
          <p:cNvSpPr>
            <a:spLocks noGrp="1"/>
          </p:cNvSpPr>
          <p:nvPr>
            <p:ph type="body" sz="half" idx="2"/>
          </p:nvPr>
        </p:nvSpPr>
        <p:spPr>
          <a:xfrm>
            <a:off x="2509203" y="7514281"/>
            <a:ext cx="7680960" cy="1126808"/>
          </a:xfrm>
        </p:spPr>
        <p:txBody>
          <a:bodyPr/>
          <a:lstStyle>
            <a:lvl1pPr marL="0" indent="0">
              <a:buNone/>
              <a:defRPr sz="1600"/>
            </a:lvl1pPr>
            <a:lvl2pPr marL="509800" indent="0">
              <a:buNone/>
              <a:defRPr sz="1300"/>
            </a:lvl2pPr>
            <a:lvl3pPr marL="1019600" indent="0">
              <a:buNone/>
              <a:defRPr sz="1000"/>
            </a:lvl3pPr>
            <a:lvl4pPr marL="1529400" indent="0">
              <a:buNone/>
              <a:defRPr sz="1000"/>
            </a:lvl4pPr>
            <a:lvl5pPr marL="2039200" indent="0">
              <a:buNone/>
              <a:defRPr sz="1000"/>
            </a:lvl5pPr>
            <a:lvl6pPr marL="2549000" indent="0">
              <a:buNone/>
              <a:defRPr sz="1000"/>
            </a:lvl6pPr>
            <a:lvl7pPr marL="3058800" indent="0">
              <a:buNone/>
              <a:defRPr sz="1000"/>
            </a:lvl7pPr>
            <a:lvl8pPr marL="3568603" indent="0">
              <a:buNone/>
              <a:defRPr sz="1000"/>
            </a:lvl8pPr>
            <a:lvl9pPr marL="40784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9E86AF0-CE7C-4E8A-8A08-F67F29A68B3D}" type="datetime1">
              <a:rPr lang="en-US" smtClean="0"/>
              <a:t>10/1/2024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FBDEF2-5622-41DF-B7E0-BEBC1CC36F14}" type="slidenum">
              <a:rPr lang="en-US" smtClean="0"/>
              <a:t>‹#›</a:t>
            </a:fld>
            <a:endParaRPr lang="en-US"/>
          </a:p>
        </p:txBody>
      </p:sp>
    </p:spTree>
    <p:extLst>
      <p:ext uri="{BB962C8B-B14F-4D97-AF65-F5344CB8AC3E}">
        <p14:creationId xmlns:p14="http://schemas.microsoft.com/office/powerpoint/2010/main" val="3341440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40080" y="384489"/>
            <a:ext cx="11521440" cy="1600200"/>
          </a:xfrm>
          <a:prstGeom prst="rect">
            <a:avLst/>
          </a:prstGeom>
        </p:spPr>
        <p:txBody>
          <a:bodyPr vert="horz" lIns="101961" tIns="50981" rIns="101961" bIns="5098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40080" y="2240282"/>
            <a:ext cx="11521440" cy="6336351"/>
          </a:xfrm>
          <a:prstGeom prst="rect">
            <a:avLst/>
          </a:prstGeom>
        </p:spPr>
        <p:txBody>
          <a:bodyPr vert="horz" lIns="101961" tIns="50981" rIns="101961" bIns="5098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40080" y="8898906"/>
            <a:ext cx="2987040" cy="511172"/>
          </a:xfrm>
          <a:prstGeom prst="rect">
            <a:avLst/>
          </a:prstGeom>
        </p:spPr>
        <p:txBody>
          <a:bodyPr vert="horz" lIns="101961" tIns="50981" rIns="101961" bIns="50981" rtlCol="0" anchor="ctr"/>
          <a:lstStyle>
            <a:lvl1pPr algn="l">
              <a:defRPr sz="1300">
                <a:solidFill>
                  <a:schemeClr val="tx1">
                    <a:tint val="75000"/>
                  </a:schemeClr>
                </a:solidFill>
              </a:defRPr>
            </a:lvl1pPr>
          </a:lstStyle>
          <a:p>
            <a:fld id="{FE5F0F54-BFCF-4A1D-858B-D1162897F3D1}" type="datetime1">
              <a:rPr lang="en-US" smtClean="0"/>
              <a:t>10/1/2024</a:t>
            </a:fld>
            <a:endParaRPr lang="en-US"/>
          </a:p>
        </p:txBody>
      </p:sp>
      <p:sp>
        <p:nvSpPr>
          <p:cNvPr id="5" name="Footer Placeholder 4"/>
          <p:cNvSpPr>
            <a:spLocks noGrp="1"/>
          </p:cNvSpPr>
          <p:nvPr>
            <p:ph type="ftr" sz="quarter" idx="3"/>
          </p:nvPr>
        </p:nvSpPr>
        <p:spPr>
          <a:xfrm>
            <a:off x="4373880" y="8898906"/>
            <a:ext cx="4053840" cy="511172"/>
          </a:xfrm>
          <a:prstGeom prst="rect">
            <a:avLst/>
          </a:prstGeom>
        </p:spPr>
        <p:txBody>
          <a:bodyPr vert="horz" lIns="101961" tIns="50981" rIns="101961" bIns="50981" rtlCol="0" anchor="ctr"/>
          <a:lstStyle>
            <a:lvl1pPr algn="ctr">
              <a:defRPr sz="1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9174480" y="8898906"/>
            <a:ext cx="2987040" cy="511172"/>
          </a:xfrm>
          <a:prstGeom prst="rect">
            <a:avLst/>
          </a:prstGeom>
        </p:spPr>
        <p:txBody>
          <a:bodyPr vert="horz" lIns="101961" tIns="50981" rIns="101961" bIns="50981" rtlCol="0" anchor="ctr"/>
          <a:lstStyle>
            <a:lvl1pPr algn="r">
              <a:defRPr sz="1300">
                <a:solidFill>
                  <a:schemeClr val="tx1">
                    <a:tint val="75000"/>
                  </a:schemeClr>
                </a:solidFill>
              </a:defRPr>
            </a:lvl1pPr>
          </a:lstStyle>
          <a:p>
            <a:fld id="{E5FBDEF2-5622-41DF-B7E0-BEBC1CC36F14}" type="slidenum">
              <a:rPr lang="en-US" smtClean="0"/>
              <a:t>‹#›</a:t>
            </a:fld>
            <a:endParaRPr lang="en-US"/>
          </a:p>
        </p:txBody>
      </p:sp>
    </p:spTree>
    <p:extLst>
      <p:ext uri="{BB962C8B-B14F-4D97-AF65-F5344CB8AC3E}">
        <p14:creationId xmlns:p14="http://schemas.microsoft.com/office/powerpoint/2010/main" val="30727691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1019600" rtl="0" eaLnBrk="1" latinLnBrk="0" hangingPunct="1">
        <a:spcBef>
          <a:spcPct val="0"/>
        </a:spcBef>
        <a:buNone/>
        <a:defRPr sz="4800" kern="1200">
          <a:solidFill>
            <a:schemeClr val="tx1"/>
          </a:solidFill>
          <a:latin typeface="+mj-lt"/>
          <a:ea typeface="+mj-ea"/>
          <a:cs typeface="+mj-cs"/>
        </a:defRPr>
      </a:lvl1pPr>
    </p:titleStyle>
    <p:bodyStyle>
      <a:lvl1pPr marL="382350" indent="-382350" algn="l" defTabSz="1019600" rtl="0" eaLnBrk="1" latinLnBrk="0" hangingPunct="1">
        <a:spcBef>
          <a:spcPct val="20000"/>
        </a:spcBef>
        <a:buFont typeface="Arial" pitchFamily="34" charset="0"/>
        <a:buChar char="•"/>
        <a:defRPr sz="3500" kern="1200">
          <a:solidFill>
            <a:schemeClr val="tx1"/>
          </a:solidFill>
          <a:latin typeface="+mn-lt"/>
          <a:ea typeface="+mn-ea"/>
          <a:cs typeface="+mn-cs"/>
        </a:defRPr>
      </a:lvl1pPr>
      <a:lvl2pPr marL="828426" indent="-318626" algn="l" defTabSz="1019600" rtl="0" eaLnBrk="1" latinLnBrk="0" hangingPunct="1">
        <a:spcBef>
          <a:spcPct val="20000"/>
        </a:spcBef>
        <a:buFont typeface="Arial" pitchFamily="34" charset="0"/>
        <a:buChar char="–"/>
        <a:defRPr sz="3000" kern="1200">
          <a:solidFill>
            <a:schemeClr val="tx1"/>
          </a:solidFill>
          <a:latin typeface="+mn-lt"/>
          <a:ea typeface="+mn-ea"/>
          <a:cs typeface="+mn-cs"/>
        </a:defRPr>
      </a:lvl2pPr>
      <a:lvl3pPr marL="1274502" indent="-254901" algn="l" defTabSz="1019600" rtl="0" eaLnBrk="1" latinLnBrk="0" hangingPunct="1">
        <a:spcBef>
          <a:spcPct val="20000"/>
        </a:spcBef>
        <a:buFont typeface="Arial" pitchFamily="34" charset="0"/>
        <a:buChar char="•"/>
        <a:defRPr sz="2700" kern="1200">
          <a:solidFill>
            <a:schemeClr val="tx1"/>
          </a:solidFill>
          <a:latin typeface="+mn-lt"/>
          <a:ea typeface="+mn-ea"/>
          <a:cs typeface="+mn-cs"/>
        </a:defRPr>
      </a:lvl3pPr>
      <a:lvl4pPr marL="1784302" indent="-254901" algn="l" defTabSz="1019600" rtl="0" eaLnBrk="1" latinLnBrk="0" hangingPunct="1">
        <a:spcBef>
          <a:spcPct val="20000"/>
        </a:spcBef>
        <a:buFont typeface="Arial" pitchFamily="34" charset="0"/>
        <a:buChar char="–"/>
        <a:defRPr sz="2200" kern="1200">
          <a:solidFill>
            <a:schemeClr val="tx1"/>
          </a:solidFill>
          <a:latin typeface="+mn-lt"/>
          <a:ea typeface="+mn-ea"/>
          <a:cs typeface="+mn-cs"/>
        </a:defRPr>
      </a:lvl4pPr>
      <a:lvl5pPr marL="2294102" indent="-254901" algn="l" defTabSz="1019600" rtl="0" eaLnBrk="1" latinLnBrk="0" hangingPunct="1">
        <a:spcBef>
          <a:spcPct val="20000"/>
        </a:spcBef>
        <a:buFont typeface="Arial" pitchFamily="34" charset="0"/>
        <a:buChar char="»"/>
        <a:defRPr sz="2200" kern="1200">
          <a:solidFill>
            <a:schemeClr val="tx1"/>
          </a:solidFill>
          <a:latin typeface="+mn-lt"/>
          <a:ea typeface="+mn-ea"/>
          <a:cs typeface="+mn-cs"/>
        </a:defRPr>
      </a:lvl5pPr>
      <a:lvl6pPr marL="2803902" indent="-254901" algn="l" defTabSz="1019600" rtl="0" eaLnBrk="1" latinLnBrk="0" hangingPunct="1">
        <a:spcBef>
          <a:spcPct val="20000"/>
        </a:spcBef>
        <a:buFont typeface="Arial" pitchFamily="34" charset="0"/>
        <a:buChar char="•"/>
        <a:defRPr sz="2200" kern="1200">
          <a:solidFill>
            <a:schemeClr val="tx1"/>
          </a:solidFill>
          <a:latin typeface="+mn-lt"/>
          <a:ea typeface="+mn-ea"/>
          <a:cs typeface="+mn-cs"/>
        </a:defRPr>
      </a:lvl6pPr>
      <a:lvl7pPr marL="3313702" indent="-254901" algn="l" defTabSz="1019600" rtl="0" eaLnBrk="1" latinLnBrk="0" hangingPunct="1">
        <a:spcBef>
          <a:spcPct val="20000"/>
        </a:spcBef>
        <a:buFont typeface="Arial" pitchFamily="34" charset="0"/>
        <a:buChar char="•"/>
        <a:defRPr sz="2200" kern="1200">
          <a:solidFill>
            <a:schemeClr val="tx1"/>
          </a:solidFill>
          <a:latin typeface="+mn-lt"/>
          <a:ea typeface="+mn-ea"/>
          <a:cs typeface="+mn-cs"/>
        </a:defRPr>
      </a:lvl7pPr>
      <a:lvl8pPr marL="3823502" indent="-254901" algn="l" defTabSz="1019600" rtl="0" eaLnBrk="1" latinLnBrk="0" hangingPunct="1">
        <a:spcBef>
          <a:spcPct val="20000"/>
        </a:spcBef>
        <a:buFont typeface="Arial" pitchFamily="34" charset="0"/>
        <a:buChar char="•"/>
        <a:defRPr sz="2200" kern="1200">
          <a:solidFill>
            <a:schemeClr val="tx1"/>
          </a:solidFill>
          <a:latin typeface="+mn-lt"/>
          <a:ea typeface="+mn-ea"/>
          <a:cs typeface="+mn-cs"/>
        </a:defRPr>
      </a:lvl8pPr>
      <a:lvl9pPr marL="4333302" indent="-254901" algn="l" defTabSz="1019600" rtl="0" eaLnBrk="1" latinLnBrk="0"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en-US"/>
      </a:defPPr>
      <a:lvl1pPr marL="0" algn="l" defTabSz="1019600" rtl="0" eaLnBrk="1" latinLnBrk="0" hangingPunct="1">
        <a:defRPr sz="2100" kern="1200">
          <a:solidFill>
            <a:schemeClr val="tx1"/>
          </a:solidFill>
          <a:latin typeface="+mn-lt"/>
          <a:ea typeface="+mn-ea"/>
          <a:cs typeface="+mn-cs"/>
        </a:defRPr>
      </a:lvl1pPr>
      <a:lvl2pPr marL="509800" algn="l" defTabSz="1019600" rtl="0" eaLnBrk="1" latinLnBrk="0" hangingPunct="1">
        <a:defRPr sz="2100" kern="1200">
          <a:solidFill>
            <a:schemeClr val="tx1"/>
          </a:solidFill>
          <a:latin typeface="+mn-lt"/>
          <a:ea typeface="+mn-ea"/>
          <a:cs typeface="+mn-cs"/>
        </a:defRPr>
      </a:lvl2pPr>
      <a:lvl3pPr marL="1019600" algn="l" defTabSz="1019600" rtl="0" eaLnBrk="1" latinLnBrk="0" hangingPunct="1">
        <a:defRPr sz="2100" kern="1200">
          <a:solidFill>
            <a:schemeClr val="tx1"/>
          </a:solidFill>
          <a:latin typeface="+mn-lt"/>
          <a:ea typeface="+mn-ea"/>
          <a:cs typeface="+mn-cs"/>
        </a:defRPr>
      </a:lvl3pPr>
      <a:lvl4pPr marL="1529400" algn="l" defTabSz="1019600" rtl="0" eaLnBrk="1" latinLnBrk="0" hangingPunct="1">
        <a:defRPr sz="2100" kern="1200">
          <a:solidFill>
            <a:schemeClr val="tx1"/>
          </a:solidFill>
          <a:latin typeface="+mn-lt"/>
          <a:ea typeface="+mn-ea"/>
          <a:cs typeface="+mn-cs"/>
        </a:defRPr>
      </a:lvl4pPr>
      <a:lvl5pPr marL="2039200" algn="l" defTabSz="1019600" rtl="0" eaLnBrk="1" latinLnBrk="0" hangingPunct="1">
        <a:defRPr sz="2100" kern="1200">
          <a:solidFill>
            <a:schemeClr val="tx1"/>
          </a:solidFill>
          <a:latin typeface="+mn-lt"/>
          <a:ea typeface="+mn-ea"/>
          <a:cs typeface="+mn-cs"/>
        </a:defRPr>
      </a:lvl5pPr>
      <a:lvl6pPr marL="2549000" algn="l" defTabSz="1019600" rtl="0" eaLnBrk="1" latinLnBrk="0" hangingPunct="1">
        <a:defRPr sz="2100" kern="1200">
          <a:solidFill>
            <a:schemeClr val="tx1"/>
          </a:solidFill>
          <a:latin typeface="+mn-lt"/>
          <a:ea typeface="+mn-ea"/>
          <a:cs typeface="+mn-cs"/>
        </a:defRPr>
      </a:lvl6pPr>
      <a:lvl7pPr marL="3058800" algn="l" defTabSz="1019600" rtl="0" eaLnBrk="1" latinLnBrk="0" hangingPunct="1">
        <a:defRPr sz="2100" kern="1200">
          <a:solidFill>
            <a:schemeClr val="tx1"/>
          </a:solidFill>
          <a:latin typeface="+mn-lt"/>
          <a:ea typeface="+mn-ea"/>
          <a:cs typeface="+mn-cs"/>
        </a:defRPr>
      </a:lvl7pPr>
      <a:lvl8pPr marL="3568603" algn="l" defTabSz="1019600" rtl="0" eaLnBrk="1" latinLnBrk="0" hangingPunct="1">
        <a:defRPr sz="2100" kern="1200">
          <a:solidFill>
            <a:schemeClr val="tx1"/>
          </a:solidFill>
          <a:latin typeface="+mn-lt"/>
          <a:ea typeface="+mn-ea"/>
          <a:cs typeface="+mn-cs"/>
        </a:defRPr>
      </a:lvl8pPr>
      <a:lvl9pPr marL="4078403" algn="l" defTabSz="1019600"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9.xml"/><Relationship Id="rId5" Type="http://schemas.openxmlformats.org/officeDocument/2006/relationships/hyperlink" Target="https://www.advanced-ip-scanner.com/"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png"/><Relationship Id="rId1" Type="http://schemas.openxmlformats.org/officeDocument/2006/relationships/slideLayout" Target="../slideLayouts/slideLayout9.xml"/><Relationship Id="rId4" Type="http://schemas.openxmlformats.org/officeDocument/2006/relationships/hyperlink" Target="http://www.wireshark.com/"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1.png"/><Relationship Id="rId1" Type="http://schemas.openxmlformats.org/officeDocument/2006/relationships/slideLayout" Target="../slideLayouts/slideLayout9.xml"/><Relationship Id="rId6" Type="http://schemas.openxmlformats.org/officeDocument/2006/relationships/hyperlink" Target="https://github.com/angryip/ipscan.git" TargetMode="External"/><Relationship Id="rId5" Type="http://schemas.openxmlformats.org/officeDocument/2006/relationships/hyperlink" Target="https://angryip.org/download" TargetMode="Externa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5.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6.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7363" y="-1850678"/>
            <a:ext cx="22842880" cy="12842855"/>
          </a:xfrm>
          <a:prstGeom prst="rect">
            <a:avLst/>
          </a:prstGeom>
        </p:spPr>
      </p:pic>
      <p:sp>
        <p:nvSpPr>
          <p:cNvPr id="5" name="Rectangle 4"/>
          <p:cNvSpPr/>
          <p:nvPr/>
        </p:nvSpPr>
        <p:spPr>
          <a:xfrm>
            <a:off x="11620398" y="3721716"/>
            <a:ext cx="1412240" cy="1041676"/>
          </a:xfrm>
          <a:prstGeom prst="rect">
            <a:avLst/>
          </a:prstGeom>
          <a:noFill/>
        </p:spPr>
        <p:txBody>
          <a:bodyPr wrap="square" lIns="101961" tIns="50981" rIns="101961" bIns="50981">
            <a:spAutoFit/>
          </a:bodyPr>
          <a:lstStyle/>
          <a:p>
            <a:pPr algn="ctr"/>
            <a:r>
              <a:rPr lang="en-US" sz="6100" b="1" spc="56" dirty="0" smtClean="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 </a:t>
            </a:r>
            <a:endParaRPr lang="en-US" sz="6100" b="1" spc="56"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endParaRPr>
          </a:p>
        </p:txBody>
      </p:sp>
      <p:sp>
        <p:nvSpPr>
          <p:cNvPr id="6" name="Rectangle 5"/>
          <p:cNvSpPr/>
          <p:nvPr/>
        </p:nvSpPr>
        <p:spPr>
          <a:xfrm>
            <a:off x="-4473883" y="4953000"/>
            <a:ext cx="20695920" cy="2703670"/>
          </a:xfrm>
          <a:prstGeom prst="rect">
            <a:avLst/>
          </a:prstGeom>
          <a:noFill/>
        </p:spPr>
        <p:txBody>
          <a:bodyPr wrap="square" lIns="101961" tIns="50981" rIns="101961" bIns="50981">
            <a:spAutoFit/>
          </a:bodyPr>
          <a:lstStyle/>
          <a:p>
            <a:pPr algn="ctr"/>
            <a:r>
              <a:rPr lang="en-US" sz="5400" b="1" spc="56"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Arial Rounded MT Bold" pitchFamily="34" charset="0"/>
              </a:rPr>
              <a:t>R</a:t>
            </a:r>
            <a:r>
              <a:rPr lang="en-US" sz="5400" b="1" spc="56" dirty="0" smtClean="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Arial Rounded MT Bold" pitchFamily="34" charset="0"/>
              </a:rPr>
              <a:t>eport </a:t>
            </a:r>
            <a:r>
              <a:rPr lang="en-US" sz="5400" b="1" spc="56"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Arial Rounded MT Bold" pitchFamily="34" charset="0"/>
              </a:rPr>
              <a:t>on tools and methods that are used for </a:t>
            </a:r>
            <a:r>
              <a:rPr lang="en-US" sz="5400" b="1" spc="56" dirty="0" err="1">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Arial Rounded MT Bold" pitchFamily="34" charset="0"/>
              </a:rPr>
              <a:t>Reconaissance</a:t>
            </a:r>
            <a:r>
              <a:rPr lang="en-US" sz="5400" b="1" spc="56"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Arial Rounded MT Bold" pitchFamily="34" charset="0"/>
              </a:rPr>
              <a:t> </a:t>
            </a:r>
            <a:r>
              <a:rPr lang="en-US" sz="5400" b="1" spc="56" dirty="0" smtClean="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Arial Rounded MT Bold" pitchFamily="34" charset="0"/>
              </a:rPr>
              <a:t> </a:t>
            </a:r>
            <a:r>
              <a:rPr lang="en-US" sz="5400" b="1" spc="56"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Arial Rounded MT Bold" pitchFamily="34" charset="0"/>
              </a:rPr>
              <a:t>and describe the uses ,functions and </a:t>
            </a:r>
            <a:r>
              <a:rPr lang="en-US" sz="5400" b="1" spc="56" dirty="0" smtClean="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Arial Rounded MT Bold" pitchFamily="34" charset="0"/>
              </a:rPr>
              <a:t>its outcome </a:t>
            </a:r>
            <a:r>
              <a:rPr lang="en-US" sz="6100" b="1" spc="56"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a:t>
            </a:r>
          </a:p>
        </p:txBody>
      </p:sp>
      <p:sp>
        <p:nvSpPr>
          <p:cNvPr id="7" name="Rectangle 6"/>
          <p:cNvSpPr/>
          <p:nvPr/>
        </p:nvSpPr>
        <p:spPr>
          <a:xfrm>
            <a:off x="-320040" y="8214362"/>
            <a:ext cx="11800839" cy="1580285"/>
          </a:xfrm>
          <a:prstGeom prst="rect">
            <a:avLst/>
          </a:prstGeom>
          <a:noFill/>
        </p:spPr>
        <p:txBody>
          <a:bodyPr wrap="square" lIns="101961" tIns="50981" rIns="101961" bIns="50981">
            <a:spAutoFit/>
          </a:bodyPr>
          <a:lstStyle/>
          <a:p>
            <a:pPr algn="ctr"/>
            <a:r>
              <a:rPr lang="en-US" sz="4800" b="1" spc="56"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Arial Rounded MT Bold" pitchFamily="34" charset="0"/>
              </a:rPr>
              <a:t>Name – MD SHOHAIL</a:t>
            </a:r>
          </a:p>
          <a:p>
            <a:pPr algn="ctr"/>
            <a:r>
              <a:rPr lang="en-US" sz="4800" b="1" spc="56"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Arial Rounded MT Bold" pitchFamily="34" charset="0"/>
              </a:rPr>
              <a:t>   Batch : CNP_MAR2024-CSEH -1</a:t>
            </a:r>
          </a:p>
        </p:txBody>
      </p:sp>
      <p:sp>
        <p:nvSpPr>
          <p:cNvPr id="8" name="Slide Number Placeholder 7"/>
          <p:cNvSpPr>
            <a:spLocks noGrp="1"/>
          </p:cNvSpPr>
          <p:nvPr>
            <p:ph type="sldNum" sz="quarter" idx="12"/>
          </p:nvPr>
        </p:nvSpPr>
        <p:spPr/>
        <p:txBody>
          <a:bodyPr/>
          <a:lstStyle/>
          <a:p>
            <a:fld id="{E5FBDEF2-5622-41DF-B7E0-BEBC1CC36F14}" type="slidenum">
              <a:rPr lang="en-US" smtClean="0"/>
              <a:t>1</a:t>
            </a:fld>
            <a:endParaRPr lang="en-US"/>
          </a:p>
        </p:txBody>
      </p:sp>
      <p:sp>
        <p:nvSpPr>
          <p:cNvPr id="2" name="Rectangle 1"/>
          <p:cNvSpPr/>
          <p:nvPr/>
        </p:nvSpPr>
        <p:spPr>
          <a:xfrm>
            <a:off x="11480799" y="3317328"/>
            <a:ext cx="845719" cy="1446064"/>
          </a:xfrm>
          <a:prstGeom prst="rect">
            <a:avLst/>
          </a:prstGeom>
          <a:noFill/>
        </p:spPr>
        <p:txBody>
          <a:bodyPr wrap="square" lIns="91440" tIns="45720" rIns="91440" bIns="45720">
            <a:spAutoFit/>
          </a:bodyPr>
          <a:lstStyle/>
          <a:p>
            <a:pPr algn="ctr"/>
            <a:r>
              <a:rPr lang="en-US" sz="8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a:t>
            </a:r>
            <a:endParaRPr lang="en-US" sz="88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extLst>
      <p:ext uri="{BB962C8B-B14F-4D97-AF65-F5344CB8AC3E}">
        <p14:creationId xmlns:p14="http://schemas.microsoft.com/office/powerpoint/2010/main" val="9968921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5FBDEF2-5622-41DF-B7E0-BEBC1CC36F14}" type="slidenum">
              <a:rPr lang="en-US" smtClean="0"/>
              <a:t>10</a:t>
            </a:fld>
            <a:endParaRPr lang="en-US"/>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80759" y="0"/>
            <a:ext cx="13975080" cy="9921240"/>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61128" y="2"/>
            <a:ext cx="9601201" cy="4840605"/>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61128" y="4587240"/>
            <a:ext cx="10241281" cy="5120640"/>
          </a:xfrm>
          <a:prstGeom prst="rect">
            <a:avLst/>
          </a:prstGeom>
        </p:spPr>
      </p:pic>
      <p:sp>
        <p:nvSpPr>
          <p:cNvPr id="10" name="Rectangle 9"/>
          <p:cNvSpPr/>
          <p:nvPr/>
        </p:nvSpPr>
        <p:spPr>
          <a:xfrm>
            <a:off x="-5867397" y="2"/>
            <a:ext cx="14828521" cy="4134831"/>
          </a:xfrm>
          <a:prstGeom prst="rect">
            <a:avLst/>
          </a:prstGeom>
          <a:noFill/>
        </p:spPr>
        <p:txBody>
          <a:bodyPr wrap="square" lIns="101961" tIns="50981" rIns="101961" bIns="50981">
            <a:spAutoFit/>
          </a:bodyPr>
          <a:lstStyle/>
          <a:p>
            <a:pPr algn="just"/>
            <a:r>
              <a:rPr lang="en-US" sz="6100" b="1" dirty="0">
                <a:ln w="17780" cmpd="sng">
                  <a:solidFill>
                    <a:srgbClr val="FFFFFF"/>
                  </a:solidFill>
                  <a:prstDash val="solid"/>
                  <a:miter lim="800000"/>
                </a:ln>
                <a:solidFill>
                  <a:srgbClr val="0070C0"/>
                </a:solidFill>
                <a:effectLst>
                  <a:outerShdw blurRad="50800" algn="tl" rotWithShape="0">
                    <a:srgbClr val="000000"/>
                  </a:outerShdw>
                </a:effectLst>
                <a:latin typeface="Berlin Sans FB Demi" pitchFamily="34" charset="0"/>
              </a:rPr>
              <a:t>Tool no.6</a:t>
            </a:r>
          </a:p>
          <a:p>
            <a:pPr algn="just"/>
            <a:r>
              <a:rPr lang="en-US" sz="4800" b="1" dirty="0">
                <a:ln w="17780" cmpd="sng">
                  <a:solidFill>
                    <a:srgbClr val="FFFFFF"/>
                  </a:solidFill>
                  <a:prstDash val="solid"/>
                  <a:miter lim="800000"/>
                </a:ln>
                <a:solidFill>
                  <a:srgbClr val="0070C0"/>
                </a:solidFill>
                <a:effectLst>
                  <a:outerShdw blurRad="50800" algn="tl" rotWithShape="0">
                    <a:srgbClr val="000000"/>
                  </a:outerShdw>
                </a:effectLst>
                <a:latin typeface="Berlin Sans FB Demi" pitchFamily="34" charset="0"/>
              </a:rPr>
              <a:t>Understanding Th3inspector :-</a:t>
            </a:r>
          </a:p>
          <a:p>
            <a:pPr algn="just"/>
            <a:endParaRPr lang="en-US" sz="1800" b="1" dirty="0">
              <a:ln w="17780" cmpd="sng">
                <a:solidFill>
                  <a:srgbClr val="FFFFFF"/>
                </a:solidFill>
                <a:prstDash val="solid"/>
                <a:miter lim="800000"/>
              </a:ln>
              <a:solidFill>
                <a:srgbClr val="0070C0"/>
              </a:solidFill>
              <a:effectLst>
                <a:outerShdw blurRad="50800" algn="tl" rotWithShape="0">
                  <a:srgbClr val="000000"/>
                </a:outerShdw>
              </a:effectLst>
              <a:latin typeface="Berlin Sans FB Demi" pitchFamily="34" charset="0"/>
            </a:endParaRPr>
          </a:p>
          <a:p>
            <a:pPr marL="382350" indent="-382350" algn="just">
              <a:buFont typeface="Arial" pitchFamily="34" charset="0"/>
              <a:buChar char="•"/>
            </a:pPr>
            <a:r>
              <a:rPr lang="en-US" sz="2700" b="1" dirty="0">
                <a:ln w="17780" cmpd="sng">
                  <a:solidFill>
                    <a:srgbClr val="FFFFFF"/>
                  </a:solidFill>
                  <a:prstDash val="solid"/>
                  <a:miter lim="800000"/>
                </a:ln>
                <a:latin typeface="Arial Black" pitchFamily="34" charset="0"/>
              </a:rPr>
              <a:t>It is an OSINT tool used for information gathering .</a:t>
            </a:r>
          </a:p>
          <a:p>
            <a:pPr marL="382350" indent="-382350" algn="just">
              <a:buFont typeface="Arial" pitchFamily="34" charset="0"/>
              <a:buChar char="•"/>
            </a:pPr>
            <a:r>
              <a:rPr lang="en-US" sz="2700" b="1" dirty="0">
                <a:ln w="17780" cmpd="sng">
                  <a:solidFill>
                    <a:srgbClr val="FFFFFF"/>
                  </a:solidFill>
                  <a:prstDash val="solid"/>
                  <a:miter lim="800000"/>
                </a:ln>
                <a:latin typeface="Arial Black" pitchFamily="34" charset="0"/>
              </a:rPr>
              <a:t>One can easily find a lot of information about the target, such as details about the server, </a:t>
            </a:r>
            <a:r>
              <a:rPr lang="en-US" sz="2700" b="1" dirty="0" err="1">
                <a:ln w="17780" cmpd="sng">
                  <a:solidFill>
                    <a:srgbClr val="FFFFFF"/>
                  </a:solidFill>
                  <a:prstDash val="solid"/>
                  <a:miter lim="800000"/>
                </a:ln>
                <a:latin typeface="Arial Black" pitchFamily="34" charset="0"/>
              </a:rPr>
              <a:t>whois</a:t>
            </a:r>
            <a:r>
              <a:rPr lang="en-US" sz="2700" b="1" dirty="0">
                <a:ln w="17780" cmpd="sng">
                  <a:solidFill>
                    <a:srgbClr val="FFFFFF"/>
                  </a:solidFill>
                  <a:prstDash val="solid"/>
                  <a:miter lim="800000"/>
                </a:ln>
                <a:latin typeface="Arial Black" pitchFamily="34" charset="0"/>
              </a:rPr>
              <a:t> info, target IP, mobile number, email, sub-domains, etc.</a:t>
            </a:r>
          </a:p>
          <a:p>
            <a:pPr marL="382350" indent="-382350" algn="just">
              <a:buFont typeface="Arial" pitchFamily="34" charset="0"/>
              <a:buChar char="•"/>
            </a:pPr>
            <a:endParaRPr lang="en-US" sz="2700" b="1" dirty="0">
              <a:ln w="17780" cmpd="sng">
                <a:solidFill>
                  <a:srgbClr val="FFFFFF"/>
                </a:solidFill>
                <a:prstDash val="solid"/>
                <a:miter lim="800000"/>
              </a:ln>
              <a:latin typeface="Arial Black" pitchFamily="34" charset="0"/>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27320" y="4587242"/>
            <a:ext cx="10027919" cy="5347335"/>
          </a:xfrm>
          <a:prstGeom prst="rect">
            <a:avLst/>
          </a:prstGeom>
        </p:spPr>
      </p:pic>
    </p:spTree>
    <p:extLst>
      <p:ext uri="{BB962C8B-B14F-4D97-AF65-F5344CB8AC3E}">
        <p14:creationId xmlns:p14="http://schemas.microsoft.com/office/powerpoint/2010/main" val="25547550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5FBDEF2-5622-41DF-B7E0-BEBC1CC36F14}" type="slidenum">
              <a:rPr lang="en-US" smtClean="0"/>
              <a:t>11</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3955" y="-5787390"/>
            <a:ext cx="22509480" cy="16535400"/>
          </a:xfrm>
          <a:prstGeom prst="rect">
            <a:avLst/>
          </a:prstGeom>
        </p:spPr>
      </p:pic>
      <p:sp>
        <p:nvSpPr>
          <p:cNvPr id="10" name="Rectangle 9"/>
          <p:cNvSpPr/>
          <p:nvPr/>
        </p:nvSpPr>
        <p:spPr>
          <a:xfrm>
            <a:off x="-3733800" y="-2411491"/>
            <a:ext cx="25603200" cy="564623"/>
          </a:xfrm>
          <a:prstGeom prst="rect">
            <a:avLst/>
          </a:prstGeom>
          <a:noFill/>
        </p:spPr>
        <p:txBody>
          <a:bodyPr wrap="square" lIns="101961" tIns="50981" rIns="101961" bIns="50981" numCol="1">
            <a:spAutoFit/>
          </a:bodyPr>
          <a:lstStyle/>
          <a:p>
            <a:pPr algn="just"/>
            <a:endPar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p:txBody>
      </p:sp>
      <p:sp>
        <p:nvSpPr>
          <p:cNvPr id="4" name="Rectangle 3"/>
          <p:cNvSpPr/>
          <p:nvPr/>
        </p:nvSpPr>
        <p:spPr>
          <a:xfrm>
            <a:off x="-4973955" y="-5609111"/>
            <a:ext cx="22509480" cy="13106517"/>
          </a:xfrm>
          <a:prstGeom prst="rect">
            <a:avLst/>
          </a:prstGeom>
          <a:noFill/>
        </p:spPr>
        <p:txBody>
          <a:bodyPr wrap="square" lIns="101961" tIns="50981" rIns="101961" bIns="50981">
            <a:spAutoFit/>
          </a:bodyPr>
          <a:lstStyle/>
          <a:p>
            <a:pPr algn="ctr"/>
            <a:r>
              <a:rPr lang="en-US" sz="2800" b="1" u="sng" dirty="0">
                <a:ln w="17780" cmpd="sng">
                  <a:solidFill>
                    <a:srgbClr val="FFFFFF"/>
                  </a:solidFill>
                  <a:prstDash val="solid"/>
                  <a:miter lim="800000"/>
                </a:ln>
                <a:solidFill>
                  <a:srgbClr val="0070C0"/>
                </a:solidFill>
                <a:latin typeface="Berlin Sans FB Demi" pitchFamily="34" charset="0"/>
              </a:rPr>
              <a:t>Understanding</a:t>
            </a:r>
            <a:r>
              <a:rPr lang="en-US" sz="2800" b="1" u="sng" dirty="0">
                <a:ln w="17780" cmpd="sng">
                  <a:solidFill>
                    <a:srgbClr val="FFFFFF"/>
                  </a:solidFill>
                  <a:prstDash val="solid"/>
                  <a:miter lim="800000"/>
                </a:ln>
                <a:solidFill>
                  <a:srgbClr val="FF0000"/>
                </a:solidFill>
                <a:latin typeface="Berlin Sans FB Demi" pitchFamily="34" charset="0"/>
              </a:rPr>
              <a:t> </a:t>
            </a:r>
            <a:r>
              <a:rPr lang="en-US" sz="2800" b="1" u="sng" dirty="0">
                <a:ln w="17780" cmpd="sng">
                  <a:solidFill>
                    <a:srgbClr val="FFFFFF"/>
                  </a:solidFill>
                  <a:prstDash val="solid"/>
                  <a:miter lim="800000"/>
                </a:ln>
                <a:solidFill>
                  <a:srgbClr val="0070C0"/>
                </a:solidFill>
                <a:latin typeface="Berlin Sans FB Demi" pitchFamily="34" charset="0"/>
              </a:rPr>
              <a:t>Network Scanning:</a:t>
            </a:r>
          </a:p>
          <a:p>
            <a:pPr algn="just"/>
            <a:endParaRPr lang="en-US" sz="2800" b="1" dirty="0">
              <a:ln w="17780" cmpd="sng">
                <a:solidFill>
                  <a:srgbClr val="FFFFFF"/>
                </a:solidFill>
                <a:prstDash val="solid"/>
                <a:miter lim="800000"/>
              </a:ln>
              <a:solidFill>
                <a:srgbClr val="7030A0"/>
              </a:solidFill>
              <a:latin typeface="Arial Black" pitchFamily="34" charset="0"/>
            </a:endParaRPr>
          </a:p>
          <a:p>
            <a:pPr marL="764702" indent="-764702" algn="just">
              <a:buFont typeface="Arial" pitchFamily="34" charset="0"/>
              <a:buChar char="•"/>
            </a:pPr>
            <a:r>
              <a:rPr lang="en-US" sz="2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is the process of identifying active hosts, ports and services used by target applications or system.</a:t>
            </a:r>
          </a:p>
          <a:p>
            <a:pPr marL="764702" indent="-764702" algn="just">
              <a:buFont typeface="Arial" pitchFamily="34" charset="0"/>
              <a:buChar char="•"/>
            </a:pPr>
            <a:r>
              <a:rPr lang="en-US" sz="2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is the second step after </a:t>
            </a:r>
            <a:r>
              <a:rPr lang="en-US" sz="28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Reconaissance</a:t>
            </a:r>
            <a:r>
              <a:rPr lang="en-US" sz="2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t>
            </a:r>
          </a:p>
          <a:p>
            <a:pPr marL="509800" indent="-509800" algn="just">
              <a:buFont typeface="Arial" pitchFamily="34" charset="0"/>
              <a:buChar char="•"/>
            </a:pPr>
            <a:endParaRPr lang="en-US" sz="2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algn="just"/>
            <a:r>
              <a:rPr lang="en-US" sz="2800" b="1" dirty="0">
                <a:ln w="17780" cmpd="sng">
                  <a:solidFill>
                    <a:srgbClr val="FFFFFF"/>
                  </a:solidFill>
                  <a:prstDash val="solid"/>
                  <a:miter lim="800000"/>
                </a:ln>
                <a:solidFill>
                  <a:schemeClr val="accent6">
                    <a:lumMod val="75000"/>
                  </a:schemeClr>
                </a:solidFill>
                <a:latin typeface="Berlin Sans FB Demi" pitchFamily="34" charset="0"/>
              </a:rPr>
              <a:t>     </a:t>
            </a:r>
            <a:r>
              <a:rPr lang="en-US" sz="2800" b="1" dirty="0">
                <a:ln w="17780" cmpd="sng">
                  <a:solidFill>
                    <a:srgbClr val="FFFFFF"/>
                  </a:solidFill>
                  <a:prstDash val="solid"/>
                  <a:miter lim="800000"/>
                </a:ln>
                <a:solidFill>
                  <a:srgbClr val="0070C0"/>
                </a:solidFill>
                <a:latin typeface="Berlin Sans FB Demi" pitchFamily="34" charset="0"/>
              </a:rPr>
              <a:t>Different types of network scanning are :</a:t>
            </a:r>
          </a:p>
          <a:p>
            <a:pPr algn="just"/>
            <a:endParaRPr lang="en-US" sz="2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509800" indent="-509800" algn="just">
              <a:buFont typeface="Arial" pitchFamily="34" charset="0"/>
              <a:buChar char="•"/>
            </a:pPr>
            <a:r>
              <a:rPr lang="en-US" sz="2800" b="1" dirty="0">
                <a:ln w="17780" cmpd="sng">
                  <a:solidFill>
                    <a:srgbClr val="FFFFFF"/>
                  </a:solidFill>
                  <a:prstDash val="solid"/>
                  <a:miter lim="800000"/>
                </a:ln>
                <a:solidFill>
                  <a:srgbClr val="0070C0"/>
                </a:solidFill>
                <a:latin typeface="Arial Black" pitchFamily="34" charset="0"/>
              </a:rPr>
              <a:t> Port Scanning : </a:t>
            </a:r>
            <a:r>
              <a:rPr lang="en-US" sz="2800" b="1" dirty="0">
                <a:ln w="17780" cmpd="sng">
                  <a:solidFill>
                    <a:srgbClr val="FFFFFF"/>
                  </a:solidFill>
                  <a:prstDash val="solid"/>
                  <a:miter lim="800000"/>
                </a:ln>
                <a:latin typeface="Arial Black" pitchFamily="34" charset="0"/>
              </a:rPr>
              <a:t>Identifying open ports on network to determine which services are running and which services are not running.</a:t>
            </a:r>
          </a:p>
          <a:p>
            <a:pPr marL="509800" indent="-509800" algn="just">
              <a:buFont typeface="Arial" pitchFamily="34" charset="0"/>
              <a:buChar char="•"/>
            </a:pPr>
            <a:r>
              <a:rPr lang="en-US" sz="2800" b="1" dirty="0">
                <a:ln w="17780" cmpd="sng">
                  <a:solidFill>
                    <a:srgbClr val="FFFFFF"/>
                  </a:solidFill>
                  <a:prstDash val="solid"/>
                  <a:miter lim="800000"/>
                </a:ln>
                <a:solidFill>
                  <a:srgbClr val="0070C0"/>
                </a:solidFill>
                <a:latin typeface="Arial Black" pitchFamily="34" charset="0"/>
              </a:rPr>
              <a:t> Host Scanning : </a:t>
            </a:r>
            <a:r>
              <a:rPr lang="en-US" sz="2800" b="1" dirty="0">
                <a:ln w="17780" cmpd="sng">
                  <a:solidFill>
                    <a:srgbClr val="FFFFFF"/>
                  </a:solidFill>
                  <a:prstDash val="solid"/>
                  <a:miter lim="800000"/>
                </a:ln>
                <a:latin typeface="Arial Black" pitchFamily="34" charset="0"/>
              </a:rPr>
              <a:t>Identifying active hosts on network to determine which devices are online and which are not.</a:t>
            </a:r>
          </a:p>
          <a:p>
            <a:pPr marL="509800" indent="-509800" algn="just">
              <a:buFont typeface="Arial" pitchFamily="34" charset="0"/>
              <a:buChar char="•"/>
            </a:pPr>
            <a:r>
              <a:rPr lang="en-US" sz="2800" b="1" dirty="0">
                <a:ln w="17780" cmpd="sng">
                  <a:solidFill>
                    <a:srgbClr val="FFFFFF"/>
                  </a:solidFill>
                  <a:prstDash val="solid"/>
                  <a:miter lim="800000"/>
                </a:ln>
                <a:solidFill>
                  <a:srgbClr val="0070C0"/>
                </a:solidFill>
                <a:latin typeface="Arial Black" pitchFamily="34" charset="0"/>
              </a:rPr>
              <a:t> Service Scanning  : </a:t>
            </a:r>
            <a:r>
              <a:rPr lang="en-US" sz="2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Identifying services running on network to determine which application are installed and which are not.</a:t>
            </a:r>
          </a:p>
          <a:p>
            <a:pPr marL="509800" indent="-509800" algn="just">
              <a:buFont typeface="Arial" pitchFamily="34" charset="0"/>
              <a:buChar char="•"/>
            </a:pPr>
            <a:r>
              <a:rPr lang="en-US" sz="2800" b="1" dirty="0">
                <a:ln w="17780" cmpd="sng">
                  <a:solidFill>
                    <a:srgbClr val="FFFFFF"/>
                  </a:solidFill>
                  <a:prstDash val="solid"/>
                  <a:miter lim="800000"/>
                </a:ln>
                <a:solidFill>
                  <a:srgbClr val="0070C0"/>
                </a:solidFill>
                <a:latin typeface="Arial Black" pitchFamily="34" charset="0"/>
              </a:rPr>
              <a:t>Network Analyzer : </a:t>
            </a:r>
            <a:r>
              <a:rPr lang="en-US" sz="2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Analyzing network traffic to identify devices ,protocols and services in use.</a:t>
            </a:r>
          </a:p>
          <a:p>
            <a:pPr marL="509800" indent="-509800" algn="just">
              <a:buFont typeface="Arial" pitchFamily="34" charset="0"/>
              <a:buChar char="•"/>
            </a:pPr>
            <a:endParaRPr lang="en-US" sz="2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algn="just"/>
            <a:r>
              <a:rPr lang="en-US" sz="2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These scanning techniques are used by ethical hackers in organization to maintain network security and to identify vulnerabilities in a system .However they can also be used by malicious hackers to compromise a network.</a:t>
            </a:r>
          </a:p>
          <a:p>
            <a:pPr algn="just"/>
            <a:endParaRPr lang="en-US" sz="2800" b="1" dirty="0">
              <a:ln w="17780" cmpd="sng">
                <a:solidFill>
                  <a:srgbClr val="FFFFFF"/>
                </a:solidFill>
                <a:prstDash val="solid"/>
                <a:miter lim="800000"/>
              </a:ln>
              <a:solidFill>
                <a:srgbClr val="FF0000"/>
              </a:solidFill>
              <a:latin typeface="Arial Black" pitchFamily="34" charset="0"/>
            </a:endParaRPr>
          </a:p>
          <a:p>
            <a:pPr algn="just"/>
            <a:r>
              <a:rPr lang="en-US" sz="2800" b="1" dirty="0">
                <a:ln w="17780" cmpd="sng">
                  <a:solidFill>
                    <a:srgbClr val="FFFFFF"/>
                  </a:solidFill>
                  <a:prstDash val="solid"/>
                  <a:miter lim="800000"/>
                </a:ln>
                <a:solidFill>
                  <a:srgbClr val="FF0000"/>
                </a:solidFill>
                <a:latin typeface="Arial Black" pitchFamily="34" charset="0"/>
              </a:rPr>
              <a:t> </a:t>
            </a:r>
            <a:r>
              <a:rPr lang="en-US" sz="2800" b="1" dirty="0">
                <a:ln w="17780" cmpd="sng">
                  <a:solidFill>
                    <a:srgbClr val="FFFFFF"/>
                  </a:solidFill>
                  <a:prstDash val="solid"/>
                  <a:miter lim="800000"/>
                </a:ln>
                <a:solidFill>
                  <a:srgbClr val="0070C0"/>
                </a:solidFill>
                <a:latin typeface="Berlin Sans FB Demi" pitchFamily="34" charset="0"/>
              </a:rPr>
              <a:t>Some of the Network Scanning tools are :</a:t>
            </a:r>
          </a:p>
          <a:p>
            <a:pPr marL="509800" indent="-50980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Nmap</a:t>
            </a:r>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509800" indent="-50980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Hping3 </a:t>
            </a:r>
          </a:p>
          <a:p>
            <a:pPr marL="509800" indent="-50980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Wireshark</a:t>
            </a:r>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Masscan</a:t>
            </a:r>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509800" indent="-50980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Angry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Ipscanner</a:t>
            </a:r>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509800" indent="-509800" algn="just">
              <a:buFont typeface="Arial" pitchFamily="34" charset="0"/>
              <a:buChar char="•"/>
            </a:pP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Netcat</a:t>
            </a:r>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509800" indent="-509800" algn="just">
              <a:buFont typeface="Arial" pitchFamily="34" charset="0"/>
              <a:buChar char="•"/>
            </a:pP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TCPdump</a:t>
            </a:r>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509800" indent="-509800" algn="just">
              <a:buFont typeface="Arial" pitchFamily="34" charset="0"/>
              <a:buChar char="•"/>
            </a:pPr>
            <a:r>
              <a:rPr lang="en-US" sz="32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Advanced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Ipscanner</a:t>
            </a:r>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509800" indent="-509800" algn="just">
              <a:buFont typeface="Arial" pitchFamily="34" charset="0"/>
              <a:buChar char="•"/>
            </a:pPr>
            <a:endParaRPr lang="en-US" sz="2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509800" indent="-509800" algn="just">
              <a:buFont typeface="Arial" pitchFamily="34" charset="0"/>
              <a:buChar char="•"/>
            </a:pPr>
            <a:endPar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p:txBody>
      </p:sp>
    </p:spTree>
    <p:extLst>
      <p:ext uri="{BB962C8B-B14F-4D97-AF65-F5344CB8AC3E}">
        <p14:creationId xmlns:p14="http://schemas.microsoft.com/office/powerpoint/2010/main" val="36356281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idx="1"/>
          </p:nvPr>
        </p:nvPicPr>
        <p:blipFill>
          <a:blip r:embed="rId2">
            <a:extLst>
              <a:ext uri="{28A0092B-C50C-407E-A947-70E740481C1C}">
                <a14:useLocalDpi xmlns:a14="http://schemas.microsoft.com/office/drawing/2010/main" val="0"/>
              </a:ext>
            </a:extLst>
          </a:blip>
          <a:srcRect l="3690" r="3690"/>
          <a:stretch>
            <a:fillRect/>
          </a:stretch>
        </p:blipFill>
        <p:spPr>
          <a:xfrm>
            <a:off x="11434772" y="-15115218"/>
            <a:ext cx="14234619" cy="15115223"/>
          </a:xfr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61442" y="-1963939"/>
            <a:ext cx="14615159" cy="11565141"/>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99259" y="-15148559"/>
            <a:ext cx="26893979" cy="24416385"/>
          </a:xfrm>
          <a:prstGeom prst="rect">
            <a:avLst/>
          </a:prstGeom>
        </p:spPr>
      </p:pic>
      <p:sp>
        <p:nvSpPr>
          <p:cNvPr id="13" name="Rectangle 12"/>
          <p:cNvSpPr/>
          <p:nvPr/>
        </p:nvSpPr>
        <p:spPr>
          <a:xfrm>
            <a:off x="-14921862" y="-13761720"/>
            <a:ext cx="26016583" cy="16707503"/>
          </a:xfrm>
          <a:prstGeom prst="rect">
            <a:avLst/>
          </a:prstGeom>
          <a:noFill/>
        </p:spPr>
        <p:txBody>
          <a:bodyPr wrap="square" lIns="101961" tIns="50981" rIns="101961" bIns="50981">
            <a:spAutoFit/>
          </a:bodyPr>
          <a:lstStyle/>
          <a:p>
            <a:pPr algn="just"/>
            <a:r>
              <a:rPr lang="en-US" sz="4800" b="1" u="sng" dirty="0">
                <a:ln w="17780" cmpd="sng">
                  <a:solidFill>
                    <a:srgbClr val="FFFFFF"/>
                  </a:solidFill>
                  <a:prstDash val="solid"/>
                  <a:miter lim="800000"/>
                </a:ln>
                <a:solidFill>
                  <a:srgbClr val="0070C0"/>
                </a:solidFill>
                <a:latin typeface="Arial Black" pitchFamily="34" charset="0"/>
              </a:rPr>
              <a:t>Understanding Network Scanning tools with commands</a:t>
            </a:r>
          </a:p>
          <a:p>
            <a:pPr algn="just"/>
            <a:endParaRPr lang="en-US" sz="1800" b="1" u="sng" dirty="0">
              <a:ln w="17780" cmpd="sng">
                <a:solidFill>
                  <a:srgbClr val="FFFFFF"/>
                </a:solidFill>
                <a:prstDash val="solid"/>
                <a:miter lim="800000"/>
              </a:ln>
              <a:latin typeface="Arial Black" pitchFamily="34" charset="0"/>
            </a:endParaRPr>
          </a:p>
          <a:p>
            <a:pPr algn="just"/>
            <a:r>
              <a:rPr lang="en-US" sz="4800" b="1" dirty="0">
                <a:ln w="17780" cmpd="sng">
                  <a:solidFill>
                    <a:srgbClr val="FFFFFF"/>
                  </a:solidFill>
                  <a:prstDash val="solid"/>
                  <a:miter lim="800000"/>
                </a:ln>
                <a:solidFill>
                  <a:srgbClr val="0070C0"/>
                </a:solidFill>
                <a:latin typeface="Arial Black" pitchFamily="34" charset="0"/>
              </a:rPr>
              <a:t>Tool no. 1</a:t>
            </a:r>
          </a:p>
          <a:p>
            <a:pPr algn="just"/>
            <a:endParaRPr lang="en-US" sz="1300" b="1" dirty="0">
              <a:ln w="17780" cmpd="sng">
                <a:solidFill>
                  <a:srgbClr val="FFFFFF"/>
                </a:solidFill>
                <a:prstDash val="solid"/>
                <a:miter lim="800000"/>
              </a:ln>
              <a:effectLst>
                <a:outerShdw blurRad="50800" algn="tl" rotWithShape="0">
                  <a:srgbClr val="000000"/>
                </a:outerShdw>
              </a:effectLst>
            </a:endParaRPr>
          </a:p>
          <a:p>
            <a:pPr algn="just"/>
            <a:r>
              <a:rPr lang="en-US" sz="3500" b="1" dirty="0">
                <a:ln w="17780" cmpd="sng">
                  <a:solidFill>
                    <a:srgbClr val="FFFFFF"/>
                  </a:solidFill>
                  <a:prstDash val="solid"/>
                  <a:miter lim="800000"/>
                </a:ln>
                <a:solidFill>
                  <a:srgbClr val="0070C0"/>
                </a:solidFill>
                <a:latin typeface="Arial Black" pitchFamily="34" charset="0"/>
              </a:rPr>
              <a:t>Understanding </a:t>
            </a:r>
            <a:r>
              <a:rPr lang="en-US" sz="3500" b="1" dirty="0" err="1">
                <a:ln w="17780" cmpd="sng">
                  <a:solidFill>
                    <a:srgbClr val="FFFFFF"/>
                  </a:solidFill>
                  <a:prstDash val="solid"/>
                  <a:miter lim="800000"/>
                </a:ln>
                <a:solidFill>
                  <a:srgbClr val="0070C0"/>
                </a:solidFill>
                <a:latin typeface="Arial Black" pitchFamily="34" charset="0"/>
              </a:rPr>
              <a:t>Nmap</a:t>
            </a:r>
            <a:r>
              <a:rPr lang="en-US" sz="3500" b="1" dirty="0">
                <a:ln w="17780" cmpd="sng">
                  <a:solidFill>
                    <a:srgbClr val="FFFFFF"/>
                  </a:solidFill>
                  <a:prstDash val="solid"/>
                  <a:miter lim="800000"/>
                </a:ln>
                <a:solidFill>
                  <a:srgbClr val="0070C0"/>
                </a:solidFill>
                <a:latin typeface="Arial Black" pitchFamily="34" charset="0"/>
              </a:rPr>
              <a:t> :-</a:t>
            </a:r>
          </a:p>
          <a:p>
            <a:pPr marL="191174" indent="-191174" algn="just">
              <a:buFont typeface="Arial" pitchFamily="34" charset="0"/>
              <a:buChar char="•"/>
            </a:pPr>
            <a:endParaRPr lang="en-US" sz="1300" b="1" dirty="0">
              <a:ln w="17780" cmpd="sng">
                <a:solidFill>
                  <a:srgbClr val="FFFFFF"/>
                </a:solidFill>
                <a:prstDash val="solid"/>
                <a:miter lim="800000"/>
              </a:ln>
              <a:solidFill>
                <a:srgbClr val="7030A0"/>
              </a:solidFill>
              <a:latin typeface="Arial Black" pitchFamily="34" charset="0"/>
            </a:endParaRPr>
          </a:p>
          <a:p>
            <a:pPr marL="509800" indent="-509800">
              <a:buFont typeface="Arial" pitchFamily="34" charset="0"/>
              <a:buChar char="•"/>
            </a:pP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is short for network Mapper.</a:t>
            </a:r>
          </a:p>
          <a:p>
            <a:pPr marL="509800" indent="-509800">
              <a:buFont typeface="Arial" pitchFamily="34" charset="0"/>
              <a:buChar char="•"/>
            </a:pPr>
            <a:r>
              <a:rPr lang="en-US" sz="3000" b="1" dirty="0">
                <a:ln w="17780" cmpd="sng">
                  <a:solidFill>
                    <a:srgbClr val="FFFFFF"/>
                  </a:solidFill>
                  <a:prstDash val="solid"/>
                  <a:miter lim="800000"/>
                </a:ln>
                <a:latin typeface="Arial Black" pitchFamily="34" charset="0"/>
              </a:rPr>
              <a:t>It is an open-source </a:t>
            </a:r>
            <a:r>
              <a:rPr lang="en-US" sz="3000" b="1" dirty="0" err="1">
                <a:ln w="17780" cmpd="sng">
                  <a:solidFill>
                    <a:srgbClr val="FFFFFF"/>
                  </a:solidFill>
                  <a:prstDash val="solid"/>
                  <a:miter lim="800000"/>
                </a:ln>
                <a:latin typeface="Arial Black" pitchFamily="34" charset="0"/>
              </a:rPr>
              <a:t>linux</a:t>
            </a:r>
            <a:r>
              <a:rPr lang="en-US" sz="3000" b="1" dirty="0">
                <a:ln w="17780" cmpd="sng">
                  <a:solidFill>
                    <a:srgbClr val="FFFFFF"/>
                  </a:solidFill>
                  <a:prstDash val="solid"/>
                  <a:miter lim="800000"/>
                </a:ln>
                <a:latin typeface="Arial Black" pitchFamily="34" charset="0"/>
              </a:rPr>
              <a:t> command line tool used to scan IP address and ports in an network.</a:t>
            </a:r>
          </a:p>
          <a:p>
            <a:pPr marL="509800" indent="-509800">
              <a:buFont typeface="Arial" pitchFamily="34" charset="0"/>
              <a:buChar char="•"/>
            </a:pPr>
            <a:r>
              <a:rPr lang="en-US" sz="3000" b="1" dirty="0">
                <a:ln w="17780" cmpd="sng">
                  <a:solidFill>
                    <a:srgbClr val="FFFFFF"/>
                  </a:solidFill>
                  <a:prstDash val="solid"/>
                  <a:miter lim="800000"/>
                </a:ln>
                <a:latin typeface="Arial Black" pitchFamily="34" charset="0"/>
              </a:rPr>
              <a:t>It allows network admins to find which devices are running on their network ,discover open ports and services and to detect vulnerabilities.</a:t>
            </a:r>
          </a:p>
          <a:p>
            <a:pPr marL="509800" indent="-509800">
              <a:buFont typeface="Arial" pitchFamily="34" charset="0"/>
              <a:buChar char="•"/>
            </a:pPr>
            <a:r>
              <a:rPr lang="en-US" sz="3000" b="1" dirty="0">
                <a:ln w="17780" cmpd="sng">
                  <a:solidFill>
                    <a:srgbClr val="FFFFFF"/>
                  </a:solidFill>
                  <a:prstDash val="solid"/>
                  <a:miter lim="800000"/>
                </a:ln>
                <a:latin typeface="Arial Black" pitchFamily="34" charset="0"/>
              </a:rPr>
              <a:t>It also find information about operating system running on  devices.</a:t>
            </a:r>
          </a:p>
          <a:p>
            <a:pPr marL="509800" indent="-509800">
              <a:buFont typeface="Arial" pitchFamily="34" charset="0"/>
              <a:buChar char="•"/>
            </a:pPr>
            <a:r>
              <a:rPr lang="en-US" sz="3000" b="1" dirty="0">
                <a:ln w="17780" cmpd="sng">
                  <a:solidFill>
                    <a:srgbClr val="FFFFFF"/>
                  </a:solidFill>
                  <a:prstDash val="solid"/>
                  <a:miter lim="800000"/>
                </a:ln>
                <a:latin typeface="Arial Black" pitchFamily="34" charset="0"/>
              </a:rPr>
              <a:t>It also provides OS versions.</a:t>
            </a:r>
          </a:p>
          <a:p>
            <a:pPr marL="509800" indent="-509800">
              <a:buFont typeface="Arial" pitchFamily="34" charset="0"/>
              <a:buChar char="•"/>
            </a:pPr>
            <a:r>
              <a:rPr lang="en-US" sz="3000" b="1" dirty="0">
                <a:ln w="17780" cmpd="sng">
                  <a:solidFill>
                    <a:srgbClr val="FFFFFF"/>
                  </a:solidFill>
                  <a:prstDash val="solid"/>
                  <a:miter lim="800000"/>
                </a:ln>
                <a:latin typeface="Arial Black" pitchFamily="34" charset="0"/>
              </a:rPr>
              <a:t>Installation :- It is pre-installed on kali </a:t>
            </a:r>
            <a:r>
              <a:rPr lang="en-US" sz="3000" b="1" dirty="0" err="1">
                <a:ln w="17780" cmpd="sng">
                  <a:solidFill>
                    <a:srgbClr val="FFFFFF"/>
                  </a:solidFill>
                  <a:prstDash val="solid"/>
                  <a:miter lim="800000"/>
                </a:ln>
                <a:latin typeface="Arial Black" pitchFamily="34" charset="0"/>
              </a:rPr>
              <a:t>linux</a:t>
            </a:r>
            <a:endParaRPr lang="en-US" sz="3000" b="1" dirty="0">
              <a:ln w="17780" cmpd="sng">
                <a:solidFill>
                  <a:srgbClr val="FFFFFF"/>
                </a:solidFill>
                <a:prstDash val="solid"/>
                <a:miter lim="800000"/>
              </a:ln>
              <a:latin typeface="Arial Black" pitchFamily="34" charset="0"/>
            </a:endParaRPr>
          </a:p>
          <a:p>
            <a:r>
              <a:rPr lang="en-US" sz="3000" b="1" dirty="0">
                <a:ln w="17780" cmpd="sng">
                  <a:solidFill>
                    <a:srgbClr val="FFFFFF"/>
                  </a:solidFill>
                  <a:prstDash val="solid"/>
                  <a:miter lim="800000"/>
                </a:ln>
                <a:latin typeface="Arial Black" pitchFamily="34" charset="0"/>
              </a:rPr>
              <a:t>    If not installed in kali </a:t>
            </a:r>
            <a:r>
              <a:rPr lang="en-US" sz="3000" b="1" dirty="0" err="1">
                <a:ln w="17780" cmpd="sng">
                  <a:solidFill>
                    <a:srgbClr val="FFFFFF"/>
                  </a:solidFill>
                  <a:prstDash val="solid"/>
                  <a:miter lim="800000"/>
                </a:ln>
                <a:latin typeface="Arial Black" pitchFamily="34" charset="0"/>
              </a:rPr>
              <a:t>linux</a:t>
            </a:r>
            <a:r>
              <a:rPr lang="en-US" sz="3000" b="1" dirty="0">
                <a:ln w="17780" cmpd="sng">
                  <a:solidFill>
                    <a:srgbClr val="FFFFFF"/>
                  </a:solidFill>
                  <a:prstDash val="solid"/>
                  <a:miter lim="800000"/>
                </a:ln>
                <a:latin typeface="Arial Black" pitchFamily="34" charset="0"/>
              </a:rPr>
              <a:t> then use the commands to install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 </a:t>
            </a:r>
          </a:p>
          <a:p>
            <a:r>
              <a:rPr lang="en-US" sz="3000" b="1" dirty="0">
                <a:ln w="17780" cmpd="sng">
                  <a:solidFill>
                    <a:srgbClr val="FFFFFF"/>
                  </a:solidFill>
                  <a:prstDash val="solid"/>
                  <a:miter lim="800000"/>
                </a:ln>
                <a:latin typeface="Arial Black" pitchFamily="34" charset="0"/>
              </a:rPr>
              <a:t>                                                To download </a:t>
            </a:r>
            <a:r>
              <a:rPr lang="en-US" sz="3000" b="1" dirty="0">
                <a:ln w="17780" cmpd="sng">
                  <a:solidFill>
                    <a:srgbClr val="FFFFFF"/>
                  </a:solidFill>
                  <a:prstDash val="solid"/>
                  <a:miter lim="800000"/>
                </a:ln>
                <a:solidFill>
                  <a:srgbClr val="460EE2"/>
                </a:solidFill>
                <a:latin typeface="Arial Black" pitchFamily="34" charset="0"/>
              </a:rPr>
              <a:t>“</a:t>
            </a:r>
            <a:r>
              <a:rPr lang="en-US" sz="3000" b="1" dirty="0" err="1">
                <a:ln w="17780" cmpd="sng">
                  <a:solidFill>
                    <a:srgbClr val="FFFFFF"/>
                  </a:solidFill>
                  <a:prstDash val="solid"/>
                  <a:miter lim="800000"/>
                </a:ln>
                <a:solidFill>
                  <a:srgbClr val="460EE2"/>
                </a:solidFill>
                <a:latin typeface="Arial Black" pitchFamily="34" charset="0"/>
              </a:rPr>
              <a:t>sudo</a:t>
            </a:r>
            <a:r>
              <a:rPr lang="en-US" sz="3000" b="1" dirty="0">
                <a:ln w="17780" cmpd="sng">
                  <a:solidFill>
                    <a:srgbClr val="FFFFFF"/>
                  </a:solidFill>
                  <a:prstDash val="solid"/>
                  <a:miter lim="800000"/>
                </a:ln>
                <a:solidFill>
                  <a:srgbClr val="460EE2"/>
                </a:solidFill>
                <a:latin typeface="Arial Black" pitchFamily="34" charset="0"/>
              </a:rPr>
              <a:t> apt install </a:t>
            </a:r>
            <a:r>
              <a:rPr lang="en-US" sz="3000" b="1" dirty="0" err="1">
                <a:ln w="17780" cmpd="sng">
                  <a:solidFill>
                    <a:srgbClr val="FFFFFF"/>
                  </a:solidFill>
                  <a:prstDash val="solid"/>
                  <a:miter lim="800000"/>
                </a:ln>
                <a:solidFill>
                  <a:srgbClr val="460EE2"/>
                </a:solidFill>
                <a:latin typeface="Arial Black" pitchFamily="34" charset="0"/>
              </a:rPr>
              <a:t>nmap</a:t>
            </a:r>
            <a:r>
              <a:rPr lang="en-US" sz="3000" b="1" dirty="0">
                <a:ln w="17780" cmpd="sng">
                  <a:solidFill>
                    <a:srgbClr val="FFFFFF"/>
                  </a:solidFill>
                  <a:prstDash val="solid"/>
                  <a:miter lim="800000"/>
                </a:ln>
                <a:solidFill>
                  <a:srgbClr val="460EE2"/>
                </a:solidFill>
                <a:latin typeface="Arial Black" pitchFamily="34" charset="0"/>
              </a:rPr>
              <a:t>”</a:t>
            </a:r>
          </a:p>
          <a:p>
            <a:r>
              <a:rPr lang="en-US" sz="3000" b="1" dirty="0">
                <a:ln w="17780" cmpd="sng">
                  <a:solidFill>
                    <a:srgbClr val="FFFFFF"/>
                  </a:solidFill>
                  <a:prstDash val="solid"/>
                  <a:miter lim="800000"/>
                </a:ln>
                <a:solidFill>
                  <a:srgbClr val="FF0000"/>
                </a:solidFill>
                <a:latin typeface="Arial Black" pitchFamily="34" charset="0"/>
              </a:rPr>
              <a:t>    </a:t>
            </a:r>
            <a:r>
              <a:rPr lang="en-US" sz="3000" b="1" dirty="0">
                <a:ln w="17780" cmpd="sng">
                  <a:solidFill>
                    <a:srgbClr val="FFFFFF"/>
                  </a:solidFill>
                  <a:prstDash val="solid"/>
                  <a:miter lim="800000"/>
                </a:ln>
                <a:latin typeface="Arial Black" pitchFamily="34" charset="0"/>
              </a:rPr>
              <a:t> For windows : </a:t>
            </a:r>
            <a:r>
              <a:rPr lang="en-US" sz="3000" b="1" dirty="0">
                <a:ln w="17780" cmpd="sng">
                  <a:solidFill>
                    <a:srgbClr val="FFFFFF"/>
                  </a:solidFill>
                  <a:prstDash val="solid"/>
                  <a:miter lim="800000"/>
                </a:ln>
                <a:solidFill>
                  <a:srgbClr val="460EE2"/>
                </a:solidFill>
                <a:latin typeface="Arial Black" pitchFamily="34" charset="0"/>
              </a:rPr>
              <a:t>https://nmap.org/download</a:t>
            </a:r>
          </a:p>
          <a:p>
            <a:pPr algn="just"/>
            <a:r>
              <a:rPr lang="en-US" sz="3000" b="1" dirty="0">
                <a:ln w="17780" cmpd="sng">
                  <a:solidFill>
                    <a:srgbClr val="FFFFFF"/>
                  </a:solidFill>
                  <a:prstDash val="solid"/>
                  <a:miter lim="800000"/>
                </a:ln>
                <a:latin typeface="Arial Black" pitchFamily="34" charset="0"/>
              </a:rPr>
              <a:t>   </a:t>
            </a:r>
            <a:r>
              <a:rPr lang="en-US" sz="4100" b="1" dirty="0">
                <a:ln w="17780" cmpd="sng">
                  <a:solidFill>
                    <a:srgbClr val="FFFFFF"/>
                  </a:solidFill>
                  <a:prstDash val="solid"/>
                  <a:miter lim="800000"/>
                </a:ln>
                <a:latin typeface="Berlin Sans FB Demi" pitchFamily="34" charset="0"/>
              </a:rPr>
              <a:t>Commands to use </a:t>
            </a:r>
            <a:r>
              <a:rPr lang="en-US" sz="4600" b="1" dirty="0">
                <a:ln w="17780" cmpd="sng">
                  <a:solidFill>
                    <a:srgbClr val="FFFFFF"/>
                  </a:solidFill>
                  <a:prstDash val="solid"/>
                  <a:miter lim="800000"/>
                </a:ln>
                <a:latin typeface="Berlin Sans FB Demi"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target IP </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sS</a:t>
            </a:r>
            <a:r>
              <a:rPr lang="en-US" sz="3000" b="1" dirty="0">
                <a:ln w="17780" cmpd="sng">
                  <a:solidFill>
                    <a:srgbClr val="FFFFFF"/>
                  </a:solidFill>
                  <a:prstDash val="solid"/>
                  <a:miter lim="800000"/>
                </a:ln>
                <a:latin typeface="Arial Black" pitchFamily="34" charset="0"/>
              </a:rPr>
              <a:t> target IP (Stealth Scan)</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 </a:t>
            </a:r>
            <a:r>
              <a:rPr lang="en-US" sz="3000" b="1" dirty="0" err="1">
                <a:ln w="17780" cmpd="sng">
                  <a:solidFill>
                    <a:srgbClr val="FFFFFF"/>
                  </a:solidFill>
                  <a:prstDash val="solid"/>
                  <a:miter lim="800000"/>
                </a:ln>
                <a:latin typeface="Arial Black" pitchFamily="34" charset="0"/>
              </a:rPr>
              <a:t>sV</a:t>
            </a:r>
            <a:r>
              <a:rPr lang="en-US" sz="3000" b="1" dirty="0">
                <a:ln w="17780" cmpd="sng">
                  <a:solidFill>
                    <a:srgbClr val="FFFFFF"/>
                  </a:solidFill>
                  <a:prstDash val="solid"/>
                  <a:miter lim="800000"/>
                </a:ln>
                <a:latin typeface="Arial Black" pitchFamily="34" charset="0"/>
              </a:rPr>
              <a:t> target (Service Version)</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–p target IP (port Scan)</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 </a:t>
            </a:r>
            <a:r>
              <a:rPr lang="en-US" sz="3000" b="1" dirty="0" err="1">
                <a:ln w="17780" cmpd="sng">
                  <a:solidFill>
                    <a:srgbClr val="FFFFFF"/>
                  </a:solidFill>
                  <a:prstDash val="solid"/>
                  <a:miter lim="800000"/>
                </a:ln>
                <a:latin typeface="Arial Black" pitchFamily="34" charset="0"/>
              </a:rPr>
              <a:t>sT</a:t>
            </a:r>
            <a:r>
              <a:rPr lang="en-US" sz="3000" b="1" dirty="0">
                <a:ln w="17780" cmpd="sng">
                  <a:solidFill>
                    <a:srgbClr val="FFFFFF"/>
                  </a:solidFill>
                  <a:prstDash val="solid"/>
                  <a:miter lim="800000"/>
                </a:ln>
                <a:latin typeface="Arial Black" pitchFamily="34" charset="0"/>
              </a:rPr>
              <a:t> target IP (TCP scan)</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sU</a:t>
            </a:r>
            <a:r>
              <a:rPr lang="en-US" sz="3000" b="1" dirty="0">
                <a:ln w="17780" cmpd="sng">
                  <a:solidFill>
                    <a:srgbClr val="FFFFFF"/>
                  </a:solidFill>
                  <a:prstDash val="solid"/>
                  <a:miter lim="800000"/>
                </a:ln>
                <a:latin typeface="Arial Black" pitchFamily="34" charset="0"/>
              </a:rPr>
              <a:t> target IP (UDP scan)</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sV</a:t>
            </a:r>
            <a:r>
              <a:rPr lang="en-US" sz="3000" b="1" dirty="0">
                <a:ln w="17780" cmpd="sng">
                  <a:solidFill>
                    <a:srgbClr val="FFFFFF"/>
                  </a:solidFill>
                  <a:prstDash val="solid"/>
                  <a:miter lim="800000"/>
                </a:ln>
                <a:latin typeface="Arial Black" pitchFamily="34" charset="0"/>
              </a:rPr>
              <a:t> –O –script </a:t>
            </a:r>
            <a:r>
              <a:rPr lang="en-US" sz="3000" b="1" dirty="0" err="1">
                <a:ln w="17780" cmpd="sng">
                  <a:solidFill>
                    <a:srgbClr val="FFFFFF"/>
                  </a:solidFill>
                  <a:prstDash val="solid"/>
                  <a:miter lim="800000"/>
                </a:ln>
                <a:latin typeface="Arial Black" pitchFamily="34" charset="0"/>
              </a:rPr>
              <a:t>vuln</a:t>
            </a:r>
            <a:r>
              <a:rPr lang="en-US" sz="3000" b="1" dirty="0">
                <a:ln w="17780" cmpd="sng">
                  <a:solidFill>
                    <a:srgbClr val="FFFFFF"/>
                  </a:solidFill>
                  <a:prstDash val="solid"/>
                  <a:miter lim="800000"/>
                </a:ln>
                <a:latin typeface="Arial Black" pitchFamily="34" charset="0"/>
              </a:rPr>
              <a:t> target ( vulnerability scan)</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sS-sV</a:t>
            </a:r>
            <a:r>
              <a:rPr lang="en-US" sz="3000" b="1" dirty="0">
                <a:ln w="17780" cmpd="sng">
                  <a:solidFill>
                    <a:srgbClr val="FFFFFF"/>
                  </a:solidFill>
                  <a:prstDash val="solid"/>
                  <a:miter lim="800000"/>
                </a:ln>
                <a:latin typeface="Arial Black" pitchFamily="34" charset="0"/>
              </a:rPr>
              <a:t> –script=</a:t>
            </a:r>
            <a:r>
              <a:rPr lang="en-US" sz="3000" b="1" dirty="0" err="1">
                <a:ln w="17780" cmpd="sng">
                  <a:solidFill>
                    <a:srgbClr val="FFFFFF"/>
                  </a:solidFill>
                  <a:prstDash val="solid"/>
                  <a:miter lim="800000"/>
                </a:ln>
                <a:latin typeface="Arial Black" pitchFamily="34" charset="0"/>
              </a:rPr>
              <a:t>vuln</a:t>
            </a:r>
            <a:r>
              <a:rPr lang="en-US" sz="3000" b="1" dirty="0">
                <a:ln w="17780" cmpd="sng">
                  <a:solidFill>
                    <a:srgbClr val="FFFFFF"/>
                  </a:solidFill>
                  <a:prstDash val="solid"/>
                  <a:miter lim="800000"/>
                </a:ln>
                <a:latin typeface="Arial Black" pitchFamily="34" charset="0"/>
              </a:rPr>
              <a:t> target </a:t>
            </a:r>
            <a:r>
              <a:rPr lang="en-US" sz="3000" b="1" dirty="0" err="1">
                <a:ln w="17780" cmpd="sng">
                  <a:solidFill>
                    <a:srgbClr val="FFFFFF"/>
                  </a:solidFill>
                  <a:prstDash val="solid"/>
                  <a:miter lim="800000"/>
                </a:ln>
                <a:latin typeface="Arial Black" pitchFamily="34" charset="0"/>
              </a:rPr>
              <a:t>ip</a:t>
            </a:r>
            <a:r>
              <a:rPr lang="en-US" sz="3000" b="1" dirty="0">
                <a:ln w="17780" cmpd="sng">
                  <a:solidFill>
                    <a:srgbClr val="FFFFFF"/>
                  </a:solidFill>
                  <a:prstDash val="solid"/>
                  <a:miter lim="800000"/>
                </a:ln>
                <a:latin typeface="Arial Black" pitchFamily="34" charset="0"/>
              </a:rPr>
              <a:t> –v( vulnerability scan)</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 A target IP (Aggressive Scan) </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sC</a:t>
            </a:r>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targetv</a:t>
            </a:r>
            <a:r>
              <a:rPr lang="en-US" sz="3000" b="1" dirty="0">
                <a:ln w="17780" cmpd="sng">
                  <a:solidFill>
                    <a:srgbClr val="FFFFFF"/>
                  </a:solidFill>
                  <a:prstDash val="solid"/>
                  <a:miter lim="800000"/>
                </a:ln>
                <a:latin typeface="Arial Black" pitchFamily="34" charset="0"/>
              </a:rPr>
              <a:t> IP ( Script Scan)</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target IP –</a:t>
            </a:r>
            <a:r>
              <a:rPr lang="en-US" sz="3000" b="1" dirty="0" err="1">
                <a:ln w="17780" cmpd="sng">
                  <a:solidFill>
                    <a:srgbClr val="FFFFFF"/>
                  </a:solidFill>
                  <a:prstDash val="solid"/>
                  <a:miter lim="800000"/>
                </a:ln>
                <a:latin typeface="Arial Black" pitchFamily="34" charset="0"/>
              </a:rPr>
              <a:t>oN</a:t>
            </a:r>
            <a:r>
              <a:rPr lang="en-US" sz="3000" b="1" dirty="0">
                <a:ln w="17780" cmpd="sng">
                  <a:solidFill>
                    <a:srgbClr val="FFFFFF"/>
                  </a:solidFill>
                  <a:prstDash val="solid"/>
                  <a:miter lim="800000"/>
                </a:ln>
                <a:latin typeface="Arial Black" pitchFamily="34" charset="0"/>
              </a:rPr>
              <a:t> ( Normal output )</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target IP –</a:t>
            </a:r>
            <a:r>
              <a:rPr lang="en-US" sz="3000" b="1" dirty="0" err="1">
                <a:ln w="17780" cmpd="sng">
                  <a:solidFill>
                    <a:srgbClr val="FFFFFF"/>
                  </a:solidFill>
                  <a:prstDash val="solid"/>
                  <a:miter lim="800000"/>
                </a:ln>
                <a:latin typeface="Arial Black" pitchFamily="34" charset="0"/>
              </a:rPr>
              <a:t>oX</a:t>
            </a:r>
            <a:r>
              <a:rPr lang="en-US" sz="3000" b="1" dirty="0">
                <a:ln w="17780" cmpd="sng">
                  <a:solidFill>
                    <a:srgbClr val="FFFFFF"/>
                  </a:solidFill>
                  <a:prstDash val="solid"/>
                  <a:miter lim="800000"/>
                </a:ln>
                <a:latin typeface="Arial Black" pitchFamily="34" charset="0"/>
              </a:rPr>
              <a:t> (XML output)</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target IP –v ( verbosity)</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target IP –</a:t>
            </a:r>
            <a:r>
              <a:rPr lang="en-US" sz="3000" b="1" dirty="0" err="1">
                <a:ln w="17780" cmpd="sng">
                  <a:solidFill>
                    <a:srgbClr val="FFFFFF"/>
                  </a:solidFill>
                  <a:prstDash val="solid"/>
                  <a:miter lim="800000"/>
                </a:ln>
                <a:latin typeface="Arial Black" pitchFamily="34" charset="0"/>
              </a:rPr>
              <a:t>vv</a:t>
            </a:r>
            <a:r>
              <a:rPr lang="en-US" sz="3000" b="1" dirty="0">
                <a:ln w="17780" cmpd="sng">
                  <a:solidFill>
                    <a:srgbClr val="FFFFFF"/>
                  </a:solidFill>
                  <a:prstDash val="solid"/>
                  <a:miter lim="800000"/>
                </a:ln>
                <a:latin typeface="Arial Black" pitchFamily="34" charset="0"/>
              </a:rPr>
              <a:t> ( greater verbosity)</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target IP –packet-trace (show all packets sent and received)</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-6 target ipv6 </a:t>
            </a:r>
            <a:r>
              <a:rPr lang="en-US" sz="3000" b="1" dirty="0" err="1">
                <a:ln w="17780" cmpd="sng">
                  <a:solidFill>
                    <a:srgbClr val="FFFFFF"/>
                  </a:solidFill>
                  <a:prstDash val="solid"/>
                  <a:miter lim="800000"/>
                </a:ln>
                <a:latin typeface="Arial Black" pitchFamily="34" charset="0"/>
              </a:rPr>
              <a:t>ip</a:t>
            </a:r>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addrr</a:t>
            </a:r>
            <a:r>
              <a:rPr lang="en-US" sz="3000" b="1" dirty="0">
                <a:ln w="17780" cmpd="sng">
                  <a:solidFill>
                    <a:srgbClr val="FFFFFF"/>
                  </a:solidFill>
                  <a:prstDash val="solid"/>
                  <a:miter lim="800000"/>
                </a:ln>
                <a:latin typeface="Arial Black" pitchFamily="34" charset="0"/>
              </a:rPr>
              <a:t>.( Enable IPv6 scanning)</a:t>
            </a:r>
          </a:p>
          <a:p>
            <a:pPr algn="just"/>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target </a:t>
            </a:r>
            <a:r>
              <a:rPr lang="en-US" sz="3000" b="1" dirty="0" err="1">
                <a:ln w="17780" cmpd="sng">
                  <a:solidFill>
                    <a:srgbClr val="FFFFFF"/>
                  </a:solidFill>
                  <a:prstDash val="solid"/>
                  <a:miter lim="800000"/>
                </a:ln>
                <a:latin typeface="Arial Black" pitchFamily="34" charset="0"/>
              </a:rPr>
              <a:t>ip</a:t>
            </a:r>
            <a:r>
              <a:rPr lang="en-US" sz="3000" b="1" dirty="0">
                <a:ln w="17780" cmpd="sng">
                  <a:solidFill>
                    <a:srgbClr val="FFFFFF"/>
                  </a:solidFill>
                  <a:prstDash val="solid"/>
                  <a:miter lim="800000"/>
                </a:ln>
                <a:latin typeface="Arial Black" pitchFamily="34" charset="0"/>
              </a:rPr>
              <a:t> –(T1 – T5) speed of scan</a:t>
            </a:r>
          </a:p>
          <a:p>
            <a:pPr algn="just"/>
            <a:endParaRPr lang="en-US" sz="1800" b="1" dirty="0">
              <a:ln w="17780" cmpd="sng">
                <a:solidFill>
                  <a:srgbClr val="FFFFFF"/>
                </a:solidFill>
                <a:prstDash val="solid"/>
                <a:miter lim="800000"/>
              </a:ln>
              <a:latin typeface="Arial Black" pitchFamily="34" charset="0"/>
            </a:endParaRPr>
          </a:p>
          <a:p>
            <a:pPr algn="just"/>
            <a:r>
              <a:rPr lang="en-US" sz="3000" b="1" dirty="0">
                <a:ln w="17780" cmpd="sng">
                  <a:solidFill>
                    <a:srgbClr val="FFFFFF"/>
                  </a:solidFill>
                  <a:prstDash val="solid"/>
                  <a:miter lim="800000"/>
                </a:ln>
                <a:latin typeface="Arial Black" pitchFamily="34" charset="0"/>
              </a:rPr>
              <a:t>             There are many more commands in </a:t>
            </a:r>
            <a:r>
              <a:rPr lang="en-US" sz="3000" b="1" dirty="0" err="1">
                <a:ln w="17780" cmpd="sng">
                  <a:solidFill>
                    <a:srgbClr val="FFFFFF"/>
                  </a:solidFill>
                  <a:prstDash val="solid"/>
                  <a:miter lim="800000"/>
                </a:ln>
                <a:latin typeface="Arial Black" pitchFamily="34" charset="0"/>
              </a:rPr>
              <a:t>Nmap</a:t>
            </a:r>
            <a:r>
              <a:rPr lang="en-US" sz="3000" b="1" dirty="0">
                <a:ln w="17780" cmpd="sng">
                  <a:solidFill>
                    <a:srgbClr val="FFFFFF"/>
                  </a:solidFill>
                  <a:prstDash val="solid"/>
                  <a:miter lim="800000"/>
                </a:ln>
                <a:latin typeface="Arial Black" pitchFamily="34" charset="0"/>
              </a:rPr>
              <a:t> for different scans</a:t>
            </a:r>
            <a:r>
              <a:rPr lang="en-US" sz="3000" b="1" dirty="0">
                <a:ln w="17780" cmpd="sng">
                  <a:solidFill>
                    <a:srgbClr val="FFFFFF"/>
                  </a:solidFill>
                  <a:prstDash val="solid"/>
                  <a:miter lim="800000"/>
                </a:ln>
                <a:solidFill>
                  <a:schemeClr val="accent2">
                    <a:lumMod val="50000"/>
                  </a:schemeClr>
                </a:solidFill>
                <a:latin typeface="Arial Black" pitchFamily="34" charset="0"/>
              </a:rPr>
              <a:t>.</a:t>
            </a:r>
          </a:p>
          <a:p>
            <a:pPr algn="just"/>
            <a:r>
              <a:rPr lang="en-US" sz="3000" b="1" dirty="0">
                <a:ln w="17780" cmpd="sng">
                  <a:solidFill>
                    <a:srgbClr val="FFFFFF"/>
                  </a:solidFill>
                  <a:prstDash val="solid"/>
                  <a:miter lim="800000"/>
                </a:ln>
                <a:solidFill>
                  <a:schemeClr val="accent2">
                    <a:lumMod val="50000"/>
                  </a:schemeClr>
                </a:solidFill>
                <a:latin typeface="Arial Black" pitchFamily="34" charset="0"/>
              </a:rPr>
              <a:t>  </a:t>
            </a:r>
          </a:p>
        </p:txBody>
      </p:sp>
    </p:spTree>
    <p:extLst>
      <p:ext uri="{BB962C8B-B14F-4D97-AF65-F5344CB8AC3E}">
        <p14:creationId xmlns:p14="http://schemas.microsoft.com/office/powerpoint/2010/main" val="14582449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idx="1"/>
          </p:nvPr>
        </p:nvPicPr>
        <p:blipFill>
          <a:blip r:embed="rId2">
            <a:extLst>
              <a:ext uri="{28A0092B-C50C-407E-A947-70E740481C1C}">
                <a14:useLocalDpi xmlns:a14="http://schemas.microsoft.com/office/drawing/2010/main" val="0"/>
              </a:ext>
            </a:extLst>
          </a:blip>
          <a:srcRect t="8566" b="8566"/>
          <a:stretch>
            <a:fillRect/>
          </a:stretch>
        </p:blipFill>
        <p:spPr>
          <a:xfrm>
            <a:off x="9174484" y="-547217"/>
            <a:ext cx="8199543" cy="10265325"/>
          </a:xfrm>
        </p:spPr>
      </p:pic>
      <p:sp>
        <p:nvSpPr>
          <p:cNvPr id="5" name="Slide Number Placeholder 4"/>
          <p:cNvSpPr>
            <a:spLocks noGrp="1"/>
          </p:cNvSpPr>
          <p:nvPr>
            <p:ph type="sldNum" sz="quarter" idx="12"/>
          </p:nvPr>
        </p:nvSpPr>
        <p:spPr/>
        <p:txBody>
          <a:bodyPr/>
          <a:lstStyle/>
          <a:p>
            <a:fld id="{E5FBDEF2-5622-41DF-B7E0-BEBC1CC36F14}" type="slidenum">
              <a:rPr lang="en-US" smtClean="0"/>
              <a:t>13</a:t>
            </a:fld>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0599" y="-547217"/>
            <a:ext cx="13548360" cy="10265325"/>
          </a:xfrm>
          <a:prstGeom prst="rect">
            <a:avLst/>
          </a:prstGeom>
        </p:spPr>
      </p:pic>
      <p:sp>
        <p:nvSpPr>
          <p:cNvPr id="9" name="Rectangle 8"/>
          <p:cNvSpPr/>
          <p:nvPr/>
        </p:nvSpPr>
        <p:spPr>
          <a:xfrm>
            <a:off x="-4587239" y="-477476"/>
            <a:ext cx="14188440" cy="6874042"/>
          </a:xfrm>
          <a:prstGeom prst="rect">
            <a:avLst/>
          </a:prstGeom>
          <a:noFill/>
        </p:spPr>
        <p:txBody>
          <a:bodyPr wrap="square" lIns="101961" tIns="50981" rIns="101961" bIns="50981">
            <a:spAutoFit/>
          </a:bodyPr>
          <a:lstStyle/>
          <a:p>
            <a:pPr algn="just"/>
            <a:r>
              <a:rPr lang="en-US" sz="4800" b="1" u="sng" dirty="0">
                <a:ln w="17780" cmpd="sng">
                  <a:solidFill>
                    <a:srgbClr val="FFFFFF"/>
                  </a:solidFill>
                  <a:prstDash val="solid"/>
                  <a:miter lim="800000"/>
                </a:ln>
                <a:solidFill>
                  <a:srgbClr val="0070C0"/>
                </a:solidFill>
                <a:latin typeface="Berlin Sans FB Demi" pitchFamily="34" charset="0"/>
              </a:rPr>
              <a:t>Tool no. 2</a:t>
            </a:r>
          </a:p>
          <a:p>
            <a:pPr algn="just"/>
            <a:endParaRPr lang="en-US" sz="1000" b="1" u="sng" dirty="0">
              <a:ln w="17780" cmpd="sng">
                <a:solidFill>
                  <a:srgbClr val="FFFFFF"/>
                </a:solidFill>
                <a:prstDash val="solid"/>
                <a:miter lim="800000"/>
              </a:ln>
              <a:solidFill>
                <a:srgbClr val="0070C0"/>
              </a:solidFill>
              <a:latin typeface="Berlin Sans FB Demi" pitchFamily="34" charset="0"/>
            </a:endParaRPr>
          </a:p>
          <a:p>
            <a:pPr algn="just"/>
            <a:r>
              <a:rPr lang="en-US" sz="4100" b="1" dirty="0">
                <a:ln w="17780" cmpd="sng">
                  <a:solidFill>
                    <a:srgbClr val="FFFFFF"/>
                  </a:solidFill>
                  <a:prstDash val="solid"/>
                  <a:miter lim="800000"/>
                </a:ln>
                <a:solidFill>
                  <a:srgbClr val="0070C0"/>
                </a:solidFill>
                <a:effectLst>
                  <a:outerShdw blurRad="50800" algn="tl" rotWithShape="0">
                    <a:srgbClr val="000000"/>
                  </a:outerShdw>
                </a:effectLst>
                <a:latin typeface="Berlin Sans FB Demi" pitchFamily="34" charset="0"/>
              </a:rPr>
              <a:t>Understanding Hping3 :-</a:t>
            </a:r>
          </a:p>
          <a:p>
            <a:pPr algn="just"/>
            <a:endParaRPr lang="en-US" sz="1300" b="1" dirty="0">
              <a:ln w="17780" cmpd="sng">
                <a:solidFill>
                  <a:srgbClr val="FFFFFF"/>
                </a:solidFill>
                <a:prstDash val="solid"/>
                <a:miter lim="800000"/>
              </a:ln>
              <a:solidFill>
                <a:srgbClr val="7030A0"/>
              </a:solidFill>
              <a:effectLst>
                <a:outerShdw blurRad="50800" algn="tl" rotWithShape="0">
                  <a:srgbClr val="000000"/>
                </a:outerShdw>
              </a:effectLst>
            </a:endParaRPr>
          </a:p>
          <a:p>
            <a:pPr marL="637250" indent="-637250" algn="just">
              <a:buFont typeface="Wingdings" pitchFamily="2" charset="2"/>
              <a:buChar char="§"/>
            </a:pPr>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Hping3 is an network tool able to send custom ICMP/UDP/TCP packet to display target replies like ping does with ICMP replies.</a:t>
            </a:r>
          </a:p>
          <a:p>
            <a:pPr marL="637250" indent="-637250" algn="just">
              <a:buFont typeface="Wingdings" pitchFamily="2" charset="2"/>
              <a:buChar char="§"/>
            </a:pPr>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is used for port scanning and to test network performance and also for network scanning.</a:t>
            </a:r>
          </a:p>
          <a:p>
            <a:pPr marL="637250" indent="-637250" algn="just">
              <a:buFont typeface="Wingdings" pitchFamily="2" charset="2"/>
              <a:buChar char="§"/>
            </a:pPr>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is used for DOS attack by flooding a packet in target system.</a:t>
            </a:r>
          </a:p>
          <a:p>
            <a:pPr marL="637250" indent="-637250" algn="just">
              <a:buFont typeface="Wingdings" pitchFamily="2" charset="2"/>
              <a:buChar char="§"/>
            </a:pPr>
            <a:endParaRPr lang="en-US" sz="1000" b="1" dirty="0">
              <a:ln w="17780" cmpd="sng">
                <a:solidFill>
                  <a:srgbClr val="FFFFFF"/>
                </a:solidFill>
                <a:prstDash val="solid"/>
                <a:miter lim="800000"/>
              </a:ln>
              <a:latin typeface="Arial Black" pitchFamily="34" charset="0"/>
            </a:endParaRPr>
          </a:p>
          <a:p>
            <a:pPr algn="just"/>
            <a:r>
              <a:rPr lang="en-US" sz="3500" b="1" dirty="0">
                <a:ln w="17780" cmpd="sng">
                  <a:solidFill>
                    <a:srgbClr val="FFFFFF"/>
                  </a:solidFill>
                  <a:prstDash val="solid"/>
                  <a:miter lim="800000"/>
                </a:ln>
                <a:solidFill>
                  <a:srgbClr val="0070C0"/>
                </a:solidFill>
                <a:latin typeface="Berlin Sans FB Demi" pitchFamily="34" charset="0"/>
              </a:rPr>
              <a:t>Installation :- </a:t>
            </a:r>
            <a:r>
              <a:rPr lang="en-US" sz="2700" b="1" dirty="0">
                <a:ln w="17780" cmpd="sng">
                  <a:solidFill>
                    <a:srgbClr val="FFFFFF"/>
                  </a:solidFill>
                  <a:prstDash val="solid"/>
                  <a:miter lim="800000"/>
                </a:ln>
                <a:solidFill>
                  <a:srgbClr val="460EE2"/>
                </a:solidFill>
                <a:latin typeface="Arial Black" pitchFamily="34" charset="0"/>
              </a:rPr>
              <a:t>“</a:t>
            </a:r>
            <a:r>
              <a:rPr lang="en-US" sz="2700" b="1" dirty="0" err="1">
                <a:ln w="17780" cmpd="sng">
                  <a:solidFill>
                    <a:srgbClr val="FFFFFF"/>
                  </a:solidFill>
                  <a:prstDash val="solid"/>
                  <a:miter lim="800000"/>
                </a:ln>
                <a:solidFill>
                  <a:srgbClr val="460EE2"/>
                </a:solidFill>
                <a:latin typeface="Arial Black" pitchFamily="34" charset="0"/>
              </a:rPr>
              <a:t>sudo</a:t>
            </a:r>
            <a:r>
              <a:rPr lang="en-US" sz="2700" b="1" dirty="0">
                <a:ln w="17780" cmpd="sng">
                  <a:solidFill>
                    <a:srgbClr val="FFFFFF"/>
                  </a:solidFill>
                  <a:prstDash val="solid"/>
                  <a:miter lim="800000"/>
                </a:ln>
                <a:solidFill>
                  <a:srgbClr val="460EE2"/>
                </a:solidFill>
                <a:latin typeface="Arial Black" pitchFamily="34" charset="0"/>
              </a:rPr>
              <a:t> apt install hping3” </a:t>
            </a:r>
          </a:p>
          <a:p>
            <a:pPr algn="just"/>
            <a:endParaRPr lang="en-US" sz="13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algn="just"/>
            <a:r>
              <a:rPr lang="en-US" sz="2700" b="1" dirty="0">
                <a:ln w="17780" cmpd="sng">
                  <a:solidFill>
                    <a:srgbClr val="FFFFFF"/>
                  </a:solidFill>
                  <a:prstDash val="solid"/>
                  <a:miter lim="800000"/>
                </a:ln>
                <a:latin typeface="Arial Black" pitchFamily="34" charset="0"/>
              </a:rPr>
              <a:t>How to use:-</a:t>
            </a:r>
          </a:p>
          <a:p>
            <a:pPr algn="just"/>
            <a:r>
              <a:rPr lang="en-US" sz="2700" b="1" dirty="0">
                <a:ln w="17780" cmpd="sng">
                  <a:solidFill>
                    <a:srgbClr val="FFFFFF"/>
                  </a:solidFill>
                  <a:prstDash val="solid"/>
                  <a:miter lim="800000"/>
                </a:ln>
                <a:solidFill>
                  <a:srgbClr val="7030A0"/>
                </a:solidFill>
                <a:latin typeface="Arial Black" pitchFamily="34" charset="0"/>
              </a:rPr>
              <a:t>  </a:t>
            </a:r>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hping3 –h(help</a:t>
            </a:r>
            <a:r>
              <a:rPr lang="en-US" sz="27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t>
            </a:r>
          </a:p>
          <a:p>
            <a:pPr algn="just"/>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27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hping3 –scan 1-1024 IP (Scanning)</a:t>
            </a:r>
            <a:endPar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algn="just"/>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hping3 –S (victim IP)-a (attackers IP)—flood-p</a:t>
            </a:r>
          </a:p>
          <a:p>
            <a:pPr algn="just"/>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(For Dos attack  )</a:t>
            </a:r>
          </a:p>
        </p:txBody>
      </p:sp>
    </p:spTree>
    <p:extLst>
      <p:ext uri="{BB962C8B-B14F-4D97-AF65-F5344CB8AC3E}">
        <p14:creationId xmlns:p14="http://schemas.microsoft.com/office/powerpoint/2010/main" val="19788210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5FBDEF2-5622-41DF-B7E0-BEBC1CC36F14}" type="slidenum">
              <a:rPr lang="en-US" smtClean="0"/>
              <a:t>14</a:t>
            </a:fld>
            <a:endParaRPr lang="en-US"/>
          </a:p>
        </p:txBody>
      </p:sp>
      <p:pic>
        <p:nvPicPr>
          <p:cNvPr id="8" name="Picture Placeholder 7"/>
          <p:cNvPicPr>
            <a:picLocks noGrp="1" noChangeAspect="1"/>
          </p:cNvPicPr>
          <p:nvPr>
            <p:ph type="pic" idx="1"/>
          </p:nvPr>
        </p:nvPicPr>
        <p:blipFill>
          <a:blip r:embed="rId3">
            <a:extLst>
              <a:ext uri="{28A0092B-C50C-407E-A947-70E740481C1C}">
                <a14:useLocalDpi xmlns:a14="http://schemas.microsoft.com/office/drawing/2010/main" val="0"/>
              </a:ext>
            </a:extLst>
          </a:blip>
          <a:srcRect l="12518" r="12518"/>
          <a:stretch>
            <a:fillRect/>
          </a:stretch>
        </p:blipFill>
        <p:spPr>
          <a:xfrm>
            <a:off x="6347461" y="-1145702"/>
            <a:ext cx="12908280" cy="10746908"/>
          </a:xfr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4353" y="-1066795"/>
            <a:ext cx="14295124" cy="11178437"/>
          </a:xfrm>
          <a:prstGeom prst="rect">
            <a:avLst/>
          </a:prstGeom>
        </p:spPr>
      </p:pic>
      <p:sp>
        <p:nvSpPr>
          <p:cNvPr id="13" name="Rectangle 12"/>
          <p:cNvSpPr/>
          <p:nvPr/>
        </p:nvSpPr>
        <p:spPr>
          <a:xfrm>
            <a:off x="-8001000" y="-960115"/>
            <a:ext cx="14295120" cy="7458818"/>
          </a:xfrm>
          <a:prstGeom prst="rect">
            <a:avLst/>
          </a:prstGeom>
          <a:noFill/>
        </p:spPr>
        <p:txBody>
          <a:bodyPr wrap="square" lIns="101961" tIns="50981" rIns="101961" bIns="50981">
            <a:spAutoFit/>
          </a:bodyPr>
          <a:lstStyle/>
          <a:p>
            <a:pPr algn="just"/>
            <a:r>
              <a:rPr lang="en-US" sz="4600" b="1" u="sng" dirty="0">
                <a:ln w="17780" cmpd="sng">
                  <a:solidFill>
                    <a:srgbClr val="FFFFFF"/>
                  </a:solidFill>
                  <a:prstDash val="solid"/>
                  <a:miter lim="800000"/>
                </a:ln>
                <a:solidFill>
                  <a:srgbClr val="0070C0"/>
                </a:solidFill>
                <a:latin typeface="Berlin Sans FB" pitchFamily="34" charset="0"/>
              </a:rPr>
              <a:t>Tool no. 3</a:t>
            </a:r>
          </a:p>
          <a:p>
            <a:pPr algn="just"/>
            <a:endParaRPr lang="en-US" sz="800" b="1" dirty="0">
              <a:ln w="17780" cmpd="sng">
                <a:solidFill>
                  <a:srgbClr val="FFFFFF"/>
                </a:solidFill>
                <a:prstDash val="solid"/>
                <a:miter lim="800000"/>
              </a:ln>
              <a:solidFill>
                <a:srgbClr val="0070C0"/>
              </a:solidFill>
              <a:effectLst>
                <a:outerShdw blurRad="50800" algn="tl" rotWithShape="0">
                  <a:srgbClr val="000000"/>
                </a:outerShdw>
              </a:effectLst>
              <a:latin typeface="Berlin Sans FB" pitchFamily="34" charset="0"/>
            </a:endParaRPr>
          </a:p>
          <a:p>
            <a:pPr algn="just"/>
            <a:r>
              <a:rPr lang="en-US" sz="4100" b="1" dirty="0">
                <a:ln w="17780" cmpd="sng">
                  <a:solidFill>
                    <a:srgbClr val="FFFFFF"/>
                  </a:solidFill>
                  <a:prstDash val="solid"/>
                  <a:miter lim="800000"/>
                </a:ln>
                <a:solidFill>
                  <a:srgbClr val="0070C0"/>
                </a:solidFill>
                <a:effectLst>
                  <a:outerShdw blurRad="50800" algn="tl" rotWithShape="0">
                    <a:srgbClr val="000000"/>
                  </a:outerShdw>
                </a:effectLst>
                <a:latin typeface="Berlin Sans FB" pitchFamily="34" charset="0"/>
              </a:rPr>
              <a:t>Understanding Advanced IP Scanner</a:t>
            </a:r>
          </a:p>
          <a:p>
            <a:pPr algn="just"/>
            <a:endParaRPr lang="en-US" sz="800" b="1" dirty="0">
              <a:ln w="17780" cmpd="sng">
                <a:solidFill>
                  <a:srgbClr val="FFFFFF"/>
                </a:solidFill>
                <a:prstDash val="solid"/>
                <a:miter lim="800000"/>
              </a:ln>
              <a:solidFill>
                <a:schemeClr val="accent6">
                  <a:lumMod val="75000"/>
                </a:schemeClr>
              </a:solidFill>
              <a:effectLst>
                <a:outerShdw blurRad="50800" algn="tl" rotWithShape="0">
                  <a:srgbClr val="000000"/>
                </a:outerShdw>
              </a:effectLst>
              <a:latin typeface="Berlin Sans FB" pitchFamily="34" charset="0"/>
            </a:endParaRPr>
          </a:p>
          <a:p>
            <a:pPr algn="just"/>
            <a:r>
              <a:rPr lang="en-US" sz="2700" b="1" dirty="0">
                <a:ln w="17780" cmpd="sng">
                  <a:solidFill>
                    <a:srgbClr val="FFFFFF"/>
                  </a:solidFill>
                  <a:prstDash val="solid"/>
                  <a:miter lim="800000"/>
                </a:ln>
                <a:latin typeface="Arial Black" pitchFamily="34" charset="0"/>
              </a:rPr>
              <a:t>It is a reliable and free network scanner to analyze LAN. </a:t>
            </a:r>
          </a:p>
          <a:p>
            <a:pPr algn="just"/>
            <a:r>
              <a:rPr lang="en-US" sz="2700" b="1" dirty="0">
                <a:ln w="17780" cmpd="sng">
                  <a:solidFill>
                    <a:srgbClr val="FFFFFF"/>
                  </a:solidFill>
                  <a:prstDash val="solid"/>
                  <a:miter lim="800000"/>
                </a:ln>
                <a:latin typeface="Arial Black" pitchFamily="34" charset="0"/>
              </a:rPr>
              <a:t> The program shows all network devices, gives you access to shared folders, provides remote control of computers (via RDP and </a:t>
            </a:r>
            <a:r>
              <a:rPr lang="en-US" sz="2700" b="1" dirty="0" err="1">
                <a:ln w="17780" cmpd="sng">
                  <a:solidFill>
                    <a:srgbClr val="FFFFFF"/>
                  </a:solidFill>
                  <a:prstDash val="solid"/>
                  <a:miter lim="800000"/>
                </a:ln>
                <a:latin typeface="Arial Black" pitchFamily="34" charset="0"/>
              </a:rPr>
              <a:t>Radmin</a:t>
            </a:r>
            <a:r>
              <a:rPr lang="en-US" sz="2700" b="1" dirty="0">
                <a:ln w="17780" cmpd="sng">
                  <a:solidFill>
                    <a:srgbClr val="FFFFFF"/>
                  </a:solidFill>
                  <a:prstDash val="solid"/>
                  <a:miter lim="800000"/>
                </a:ln>
                <a:latin typeface="Arial Black" pitchFamily="34" charset="0"/>
              </a:rPr>
              <a:t>), and can even remotely switch computers off.</a:t>
            </a:r>
          </a:p>
          <a:p>
            <a:pPr algn="just"/>
            <a:r>
              <a:rPr lang="en-US" sz="2700" b="1" dirty="0">
                <a:ln w="17780" cmpd="sng">
                  <a:solidFill>
                    <a:srgbClr val="FFFFFF"/>
                  </a:solidFill>
                  <a:prstDash val="solid"/>
                  <a:miter lim="800000"/>
                </a:ln>
                <a:latin typeface="Arial Black" pitchFamily="34" charset="0"/>
              </a:rPr>
              <a:t>It is easy to use and runs as a portable edition.</a:t>
            </a:r>
          </a:p>
          <a:p>
            <a:pPr algn="just"/>
            <a:r>
              <a:rPr lang="en-US" sz="2700" b="1" dirty="0">
                <a:ln w="17780" cmpd="sng">
                  <a:solidFill>
                    <a:srgbClr val="FFFFFF"/>
                  </a:solidFill>
                  <a:prstDash val="solid"/>
                  <a:miter lim="800000"/>
                </a:ln>
                <a:latin typeface="Arial Black" pitchFamily="34" charset="0"/>
              </a:rPr>
              <a:t>It should be the first choice for every network admin.</a:t>
            </a:r>
          </a:p>
          <a:p>
            <a:pPr algn="just"/>
            <a:endParaRPr lang="en-US" sz="800" b="1" dirty="0">
              <a:ln w="17780" cmpd="sng">
                <a:solidFill>
                  <a:srgbClr val="FFFFFF"/>
                </a:solidFill>
                <a:prstDash val="solid"/>
                <a:miter lim="800000"/>
              </a:ln>
              <a:effectLst>
                <a:outerShdw blurRad="50800" algn="tl" rotWithShape="0">
                  <a:srgbClr val="000000"/>
                </a:outerShdw>
              </a:effectLst>
              <a:latin typeface="Arial Black" pitchFamily="34" charset="0"/>
            </a:endParaRPr>
          </a:p>
          <a:p>
            <a:pPr algn="just"/>
            <a:r>
              <a:rPr lang="en-US" sz="4100" b="1" dirty="0">
                <a:ln w="17780" cmpd="sng">
                  <a:solidFill>
                    <a:srgbClr val="FFFFFF"/>
                  </a:solidFill>
                  <a:prstDash val="solid"/>
                  <a:miter lim="800000"/>
                </a:ln>
                <a:solidFill>
                  <a:srgbClr val="0070C0"/>
                </a:solidFill>
                <a:latin typeface="Berlin Sans FB" pitchFamily="34" charset="0"/>
              </a:rPr>
              <a:t>Installation :-</a:t>
            </a:r>
          </a:p>
          <a:p>
            <a:pPr algn="just"/>
            <a:r>
              <a:rPr lang="en-US" sz="2700" b="1" dirty="0">
                <a:ln w="17780" cmpd="sng">
                  <a:solidFill>
                    <a:srgbClr val="FFFFFF"/>
                  </a:solidFill>
                  <a:prstDash val="solid"/>
                  <a:miter lim="800000"/>
                </a:ln>
                <a:effectLst>
                  <a:outerShdw blurRad="50800" algn="tl" rotWithShape="0">
                    <a:srgbClr val="000000"/>
                  </a:outerShdw>
                </a:effectLst>
                <a:latin typeface="Arial Black" pitchFamily="34" charset="0"/>
              </a:rPr>
              <a:t> </a:t>
            </a:r>
            <a:r>
              <a:rPr lang="en-US" sz="2700" b="1" dirty="0">
                <a:ln w="17780" cmpd="sng">
                  <a:solidFill>
                    <a:srgbClr val="FFFFFF"/>
                  </a:solidFill>
                  <a:prstDash val="solid"/>
                  <a:miter lim="800000"/>
                </a:ln>
                <a:effectLst>
                  <a:outerShdw blurRad="50800" algn="tl" rotWithShape="0">
                    <a:srgbClr val="000000"/>
                  </a:outerShdw>
                </a:effectLst>
                <a:latin typeface="Arial Black" pitchFamily="34" charset="0"/>
                <a:hlinkClick r:id="rId5"/>
              </a:rPr>
              <a:t>https://www.advanced-ip-scanner.com/</a:t>
            </a:r>
            <a:endParaRPr lang="en-US" sz="2700" b="1" dirty="0">
              <a:ln w="17780" cmpd="sng">
                <a:solidFill>
                  <a:srgbClr val="FFFFFF"/>
                </a:solidFill>
                <a:prstDash val="solid"/>
                <a:miter lim="800000"/>
              </a:ln>
              <a:effectLst>
                <a:outerShdw blurRad="50800" algn="tl" rotWithShape="0">
                  <a:srgbClr val="000000"/>
                </a:outerShdw>
              </a:effectLst>
              <a:latin typeface="Arial Black" pitchFamily="34" charset="0"/>
            </a:endParaRPr>
          </a:p>
          <a:p>
            <a:pPr algn="just"/>
            <a:r>
              <a:rPr lang="en-US" sz="2700" b="1" dirty="0">
                <a:ln w="17780" cmpd="sng">
                  <a:solidFill>
                    <a:srgbClr val="FFFFFF"/>
                  </a:solidFill>
                  <a:prstDash val="solid"/>
                  <a:miter lim="800000"/>
                </a:ln>
                <a:effectLst>
                  <a:outerShdw blurRad="50800" algn="tl" rotWithShape="0">
                    <a:srgbClr val="000000"/>
                  </a:outerShdw>
                </a:effectLst>
                <a:latin typeface="Arial Black" pitchFamily="34" charset="0"/>
              </a:rPr>
              <a:t>   </a:t>
            </a:r>
            <a:r>
              <a:rPr lang="en-US" sz="2200" b="1" dirty="0">
                <a:ln w="17780" cmpd="sng">
                  <a:solidFill>
                    <a:srgbClr val="FFFFFF"/>
                  </a:solidFill>
                  <a:prstDash val="solid"/>
                  <a:miter lim="800000"/>
                </a:ln>
                <a:latin typeface="Arial Black" pitchFamily="34" charset="0"/>
              </a:rPr>
              <a:t>Advanced IP Scanner is not available for Linux but there are plenty of alternatives that runs on Linux with similar functionality. The best Linux alternative is </a:t>
            </a:r>
            <a:r>
              <a:rPr lang="en-US" sz="2200" b="1" dirty="0" err="1">
                <a:ln w="17780" cmpd="sng">
                  <a:solidFill>
                    <a:srgbClr val="FFFFFF"/>
                  </a:solidFill>
                  <a:prstDash val="solid"/>
                  <a:miter lim="800000"/>
                </a:ln>
                <a:latin typeface="Arial Black" pitchFamily="34" charset="0"/>
              </a:rPr>
              <a:t>Nmap</a:t>
            </a:r>
            <a:r>
              <a:rPr lang="en-US" sz="2200" b="1" dirty="0">
                <a:ln w="17780" cmpd="sng">
                  <a:solidFill>
                    <a:srgbClr val="FFFFFF"/>
                  </a:solidFill>
                  <a:prstDash val="solid"/>
                  <a:miter lim="800000"/>
                </a:ln>
                <a:latin typeface="Arial Black" pitchFamily="34" charset="0"/>
              </a:rPr>
              <a:t>, which is both free and Open Source. If that doesn't suit you, our users have ranked more than 50 alternatives to Advanced IP Scanner and 16 are available for Linux so hopefully you can find a suitable replacement. Other interesting Linux alternatives to Advanced IP Scanner are Angry IP Scanner, </a:t>
            </a:r>
            <a:r>
              <a:rPr lang="en-US" sz="2200" b="1" dirty="0" err="1">
                <a:ln w="17780" cmpd="sng">
                  <a:solidFill>
                    <a:srgbClr val="FFFFFF"/>
                  </a:solidFill>
                  <a:prstDash val="solid"/>
                  <a:miter lim="800000"/>
                </a:ln>
                <a:latin typeface="Arial Black" pitchFamily="34" charset="0"/>
              </a:rPr>
              <a:t>Zenmap</a:t>
            </a:r>
            <a:r>
              <a:rPr lang="en-US" sz="2200" b="1" dirty="0">
                <a:ln w="17780" cmpd="sng">
                  <a:solidFill>
                    <a:srgbClr val="FFFFFF"/>
                  </a:solidFill>
                  <a:prstDash val="solid"/>
                  <a:miter lim="800000"/>
                </a:ln>
                <a:latin typeface="Arial Black" pitchFamily="34" charset="0"/>
              </a:rPr>
              <a:t>, </a:t>
            </a:r>
            <a:r>
              <a:rPr lang="en-US" sz="2200" b="1" dirty="0" err="1">
                <a:ln w="17780" cmpd="sng">
                  <a:solidFill>
                    <a:srgbClr val="FFFFFF"/>
                  </a:solidFill>
                  <a:prstDash val="solid"/>
                  <a:miter lim="800000"/>
                </a:ln>
                <a:latin typeface="Arial Black" pitchFamily="34" charset="0"/>
              </a:rPr>
              <a:t>mtr</a:t>
            </a:r>
            <a:r>
              <a:rPr lang="en-US" sz="2200" b="1" dirty="0">
                <a:ln w="17780" cmpd="sng">
                  <a:solidFill>
                    <a:srgbClr val="FFFFFF"/>
                  </a:solidFill>
                  <a:prstDash val="solid"/>
                  <a:miter lim="800000"/>
                </a:ln>
                <a:latin typeface="Arial Black" pitchFamily="34" charset="0"/>
              </a:rPr>
              <a:t> and </a:t>
            </a:r>
            <a:r>
              <a:rPr lang="en-US" sz="2200" b="1" dirty="0" err="1">
                <a:ln w="17780" cmpd="sng">
                  <a:solidFill>
                    <a:srgbClr val="FFFFFF"/>
                  </a:solidFill>
                  <a:prstDash val="solid"/>
                  <a:miter lim="800000"/>
                </a:ln>
                <a:latin typeface="Arial Black" pitchFamily="34" charset="0"/>
              </a:rPr>
              <a:t>Vernet</a:t>
            </a:r>
            <a:endParaRPr lang="en-US" sz="2200" b="1" dirty="0">
              <a:ln w="17780" cmpd="sng">
                <a:solidFill>
                  <a:srgbClr val="FFFFFF"/>
                </a:solidFill>
                <a:prstDash val="solid"/>
                <a:miter lim="800000"/>
              </a:ln>
              <a:latin typeface="Arial Black" pitchFamily="34" charset="0"/>
            </a:endParaRPr>
          </a:p>
        </p:txBody>
      </p:sp>
    </p:spTree>
    <p:extLst>
      <p:ext uri="{BB962C8B-B14F-4D97-AF65-F5344CB8AC3E}">
        <p14:creationId xmlns:p14="http://schemas.microsoft.com/office/powerpoint/2010/main" val="42568517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idx="1"/>
          </p:nvPr>
        </p:nvPicPr>
        <p:blipFill>
          <a:blip r:embed="rId2">
            <a:extLst>
              <a:ext uri="{28A0092B-C50C-407E-A947-70E740481C1C}">
                <a14:useLocalDpi xmlns:a14="http://schemas.microsoft.com/office/drawing/2010/main" val="0"/>
              </a:ext>
            </a:extLst>
          </a:blip>
          <a:srcRect t="887" b="887"/>
          <a:stretch>
            <a:fillRect/>
          </a:stretch>
        </p:blipFill>
        <p:spPr>
          <a:xfrm>
            <a:off x="8161021" y="-2560320"/>
            <a:ext cx="9281160" cy="12374880"/>
          </a:xfrm>
        </p:spPr>
      </p:pic>
      <p:sp>
        <p:nvSpPr>
          <p:cNvPr id="5" name="Slide Number Placeholder 4"/>
          <p:cNvSpPr>
            <a:spLocks noGrp="1"/>
          </p:cNvSpPr>
          <p:nvPr>
            <p:ph type="sldNum" sz="quarter" idx="12"/>
          </p:nvPr>
        </p:nvSpPr>
        <p:spPr/>
        <p:txBody>
          <a:bodyPr/>
          <a:lstStyle/>
          <a:p>
            <a:fld id="{E5FBDEF2-5622-41DF-B7E0-BEBC1CC36F14}" type="slidenum">
              <a:rPr lang="en-US" smtClean="0"/>
              <a:t>15</a:t>
            </a:fld>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0" y="-2560320"/>
            <a:ext cx="13441680" cy="12374880"/>
          </a:xfrm>
          <a:prstGeom prst="rect">
            <a:avLst/>
          </a:prstGeom>
        </p:spPr>
      </p:pic>
      <p:sp>
        <p:nvSpPr>
          <p:cNvPr id="9" name="Rectangle 8"/>
          <p:cNvSpPr/>
          <p:nvPr/>
        </p:nvSpPr>
        <p:spPr>
          <a:xfrm>
            <a:off x="-4747260" y="-2560318"/>
            <a:ext cx="12694920" cy="10351917"/>
          </a:xfrm>
          <a:prstGeom prst="rect">
            <a:avLst/>
          </a:prstGeom>
          <a:noFill/>
        </p:spPr>
        <p:txBody>
          <a:bodyPr wrap="square" lIns="101961" tIns="50981" rIns="101961" bIns="50981">
            <a:spAutoFit/>
          </a:bodyPr>
          <a:lstStyle/>
          <a:p>
            <a:pPr algn="just"/>
            <a:r>
              <a:rPr lang="en-US" sz="4800" b="1" dirty="0">
                <a:ln w="17780" cmpd="sng">
                  <a:solidFill>
                    <a:srgbClr val="FFFFFF"/>
                  </a:solidFill>
                  <a:prstDash val="solid"/>
                  <a:miter lim="800000"/>
                </a:ln>
                <a:solidFill>
                  <a:srgbClr val="0070C0"/>
                </a:solidFill>
                <a:latin typeface="Berlin Sans FB Demi" pitchFamily="34" charset="0"/>
              </a:rPr>
              <a:t>Tool no. 4</a:t>
            </a:r>
          </a:p>
          <a:p>
            <a:pPr algn="just"/>
            <a:r>
              <a:rPr lang="en-US" sz="3500" b="1" dirty="0">
                <a:ln w="17780" cmpd="sng">
                  <a:solidFill>
                    <a:srgbClr val="FFFFFF"/>
                  </a:solidFill>
                  <a:prstDash val="solid"/>
                  <a:miter lim="800000"/>
                </a:ln>
                <a:solidFill>
                  <a:srgbClr val="0070C0"/>
                </a:solidFill>
                <a:latin typeface="Berlin Sans FB Demi" pitchFamily="34" charset="0"/>
              </a:rPr>
              <a:t>Understanding </a:t>
            </a:r>
            <a:r>
              <a:rPr lang="en-US" sz="3500" b="1" dirty="0" err="1">
                <a:ln w="17780" cmpd="sng">
                  <a:solidFill>
                    <a:srgbClr val="FFFFFF"/>
                  </a:solidFill>
                  <a:prstDash val="solid"/>
                  <a:miter lim="800000"/>
                </a:ln>
                <a:solidFill>
                  <a:srgbClr val="0070C0"/>
                </a:solidFill>
                <a:latin typeface="Berlin Sans FB Demi" pitchFamily="34" charset="0"/>
              </a:rPr>
              <a:t>Wireshark</a:t>
            </a:r>
            <a:r>
              <a:rPr lang="en-US" sz="3500" b="1" dirty="0">
                <a:ln w="17780" cmpd="sng">
                  <a:solidFill>
                    <a:srgbClr val="FFFFFF"/>
                  </a:solidFill>
                  <a:prstDash val="solid"/>
                  <a:miter lim="800000"/>
                </a:ln>
                <a:solidFill>
                  <a:srgbClr val="0070C0"/>
                </a:solidFill>
                <a:latin typeface="Berlin Sans FB Demi" pitchFamily="34" charset="0"/>
              </a:rPr>
              <a:t>:-</a:t>
            </a:r>
          </a:p>
          <a:p>
            <a:pPr algn="just"/>
            <a:endParaRPr lang="en-US" sz="1000" b="1" dirty="0">
              <a:ln w="17780" cmpd="sng">
                <a:solidFill>
                  <a:srgbClr val="FFFFFF"/>
                </a:solidFill>
                <a:prstDash val="solid"/>
                <a:miter lim="800000"/>
              </a:ln>
              <a:solidFill>
                <a:srgbClr val="7030A0"/>
              </a:solidFill>
              <a:latin typeface="Arial Black" pitchFamily="34" charset="0"/>
            </a:endParaRPr>
          </a:p>
          <a:p>
            <a:pPr marL="382350" indent="-382350" algn="just">
              <a:buFont typeface="Arial" pitchFamily="34" charset="0"/>
              <a:buChar char="•"/>
            </a:pPr>
            <a:r>
              <a:rPr lang="en-US" sz="2400" b="1" dirty="0" err="1">
                <a:ln w="17780" cmpd="sng">
                  <a:solidFill>
                    <a:srgbClr val="FFFFFF"/>
                  </a:solidFill>
                  <a:prstDash val="solid"/>
                  <a:miter lim="800000"/>
                </a:ln>
                <a:latin typeface="Arial Black" pitchFamily="34" charset="0"/>
              </a:rPr>
              <a:t>Wireshark</a:t>
            </a:r>
            <a:r>
              <a:rPr lang="en-US" sz="2400" b="1" dirty="0">
                <a:ln w="17780" cmpd="sng">
                  <a:solidFill>
                    <a:srgbClr val="FFFFFF"/>
                  </a:solidFill>
                  <a:prstDash val="solid"/>
                  <a:miter lim="800000"/>
                </a:ln>
                <a:latin typeface="Arial Black" pitchFamily="34" charset="0"/>
              </a:rPr>
              <a:t> is a network packet analyzer.</a:t>
            </a:r>
          </a:p>
          <a:p>
            <a:pPr marL="382350" indent="-382350" algn="just">
              <a:buFont typeface="Arial" pitchFamily="34" charset="0"/>
              <a:buChar char="•"/>
            </a:pP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ca</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p</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tures packet data used for network troubleshooting analysis.</a:t>
            </a:r>
          </a:p>
          <a:p>
            <a:pPr marL="382350" indent="-382350" algn="just">
              <a:buFont typeface="Arial" pitchFamily="34" charset="0"/>
              <a:buChar char="•"/>
            </a:pP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is used by network security engineers to examine security problems.</a:t>
            </a:r>
          </a:p>
          <a:p>
            <a:pPr marL="382350" indent="-382350" algn="just">
              <a:buFont typeface="Arial" pitchFamily="34" charset="0"/>
              <a:buChar char="•"/>
            </a:pP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captures  live packets from network interface.</a:t>
            </a:r>
          </a:p>
          <a:p>
            <a:pPr marL="382350" indent="-382350" algn="just">
              <a:buFont typeface="Arial" pitchFamily="34" charset="0"/>
              <a:buChar char="•"/>
            </a:pP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Displays packet with very detailed protocol information.</a:t>
            </a:r>
          </a:p>
          <a:p>
            <a:pPr marL="382350" indent="-382350" algn="just">
              <a:buFont typeface="Arial" pitchFamily="34" charset="0"/>
              <a:buChar char="•"/>
            </a:pP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is an open-source tool.</a:t>
            </a:r>
          </a:p>
          <a:p>
            <a:pPr marL="382350" indent="-382350" algn="just">
              <a:buFont typeface="Arial" pitchFamily="34" charset="0"/>
              <a:buChar char="•"/>
            </a:pP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Available for both windows and </a:t>
            </a: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linux</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t>
            </a:r>
          </a:p>
          <a:p>
            <a:pPr marL="382350" indent="-382350" algn="just">
              <a:buFont typeface="Arial" pitchFamily="34" charset="0"/>
              <a:buChar char="•"/>
            </a:pPr>
            <a:endParaRPr lang="en-US"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algn="just"/>
            <a:r>
              <a:rPr lang="en-US" sz="2700" b="1" dirty="0">
                <a:ln w="17780" cmpd="sng">
                  <a:solidFill>
                    <a:srgbClr val="FFFFFF"/>
                  </a:solidFill>
                  <a:prstDash val="solid"/>
                  <a:miter lim="800000"/>
                </a:ln>
                <a:solidFill>
                  <a:srgbClr val="7030A0"/>
                </a:solidFill>
                <a:latin typeface="Arial Black" pitchFamily="34" charset="0"/>
              </a:rPr>
              <a:t> </a:t>
            </a:r>
            <a:r>
              <a:rPr lang="en-US" sz="2700" b="1" dirty="0">
                <a:ln w="17780" cmpd="sng">
                  <a:solidFill>
                    <a:srgbClr val="FFFFFF"/>
                  </a:solidFill>
                  <a:prstDash val="solid"/>
                  <a:miter lim="800000"/>
                </a:ln>
                <a:solidFill>
                  <a:srgbClr val="0070C0"/>
                </a:solidFill>
                <a:latin typeface="Berlin Sans FB Demi" pitchFamily="34" charset="0"/>
              </a:rPr>
              <a:t>Installation :-</a:t>
            </a:r>
            <a:r>
              <a:rPr lang="en-US" b="1" dirty="0" smtClean="0">
                <a:ln w="17780" cmpd="sng">
                  <a:solidFill>
                    <a:srgbClr val="FFFFFF"/>
                  </a:solidFill>
                  <a:prstDash val="solid"/>
                  <a:miter lim="800000"/>
                </a:ln>
                <a:solidFill>
                  <a:srgbClr val="0070C0"/>
                </a:solidFill>
                <a:latin typeface="Berlin Sans FB Demi" pitchFamily="34" charset="0"/>
              </a:rPr>
              <a:t> </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is preinstalled in kali </a:t>
            </a: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linux.If</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nit installed then use the command to download  </a:t>
            </a:r>
            <a:r>
              <a:rPr lang="en-US" sz="2400" b="1" dirty="0">
                <a:ln w="17780" cmpd="sng">
                  <a:solidFill>
                    <a:srgbClr val="FFFFFF"/>
                  </a:solidFill>
                  <a:prstDash val="solid"/>
                  <a:miter lim="800000"/>
                </a:ln>
                <a:solidFill>
                  <a:srgbClr val="460EE2"/>
                </a:solidFill>
                <a:latin typeface="Arial Black" pitchFamily="34" charset="0"/>
              </a:rPr>
              <a:t>“</a:t>
            </a:r>
            <a:r>
              <a:rPr lang="en-US" sz="2400" b="1" dirty="0" err="1">
                <a:ln w="17780" cmpd="sng">
                  <a:solidFill>
                    <a:srgbClr val="FFFFFF"/>
                  </a:solidFill>
                  <a:prstDash val="solid"/>
                  <a:miter lim="800000"/>
                </a:ln>
                <a:solidFill>
                  <a:srgbClr val="460EE2"/>
                </a:solidFill>
                <a:latin typeface="Arial Black" pitchFamily="34" charset="0"/>
              </a:rPr>
              <a:t>sudo</a:t>
            </a:r>
            <a:r>
              <a:rPr lang="en-US" sz="2400" b="1" dirty="0">
                <a:ln w="17780" cmpd="sng">
                  <a:solidFill>
                    <a:srgbClr val="FFFFFF"/>
                  </a:solidFill>
                  <a:prstDash val="solid"/>
                  <a:miter lim="800000"/>
                </a:ln>
                <a:solidFill>
                  <a:srgbClr val="460EE2"/>
                </a:solidFill>
                <a:latin typeface="Arial Black" pitchFamily="34" charset="0"/>
              </a:rPr>
              <a:t> apt install </a:t>
            </a:r>
            <a:r>
              <a:rPr lang="en-US" sz="2400" b="1" dirty="0" err="1" smtClean="0">
                <a:ln w="17780" cmpd="sng">
                  <a:solidFill>
                    <a:srgbClr val="FFFFFF"/>
                  </a:solidFill>
                  <a:prstDash val="solid"/>
                  <a:miter lim="800000"/>
                </a:ln>
                <a:solidFill>
                  <a:srgbClr val="460EE2"/>
                </a:solidFill>
                <a:latin typeface="Arial Black" pitchFamily="34" charset="0"/>
              </a:rPr>
              <a:t>wireshark</a:t>
            </a:r>
            <a:r>
              <a:rPr lang="en-US" sz="2400" b="1" dirty="0" smtClean="0">
                <a:ln w="17780" cmpd="sng">
                  <a:solidFill>
                    <a:srgbClr val="FFFFFF"/>
                  </a:solidFill>
                  <a:prstDash val="solid"/>
                  <a:miter lim="800000"/>
                </a:ln>
                <a:solidFill>
                  <a:srgbClr val="460EE2"/>
                </a:solidFill>
                <a:latin typeface="Arial Black" pitchFamily="34" charset="0"/>
              </a:rPr>
              <a:t>”</a:t>
            </a:r>
          </a:p>
          <a:p>
            <a:pPr marL="382350" indent="-382350" algn="just">
              <a:buFont typeface="Arial" pitchFamily="34" charset="0"/>
              <a:buChar char="•"/>
            </a:pPr>
            <a:endParaRPr lang="en-US" sz="2400" b="1" dirty="0">
              <a:ln w="17780" cmpd="sng">
                <a:solidFill>
                  <a:srgbClr val="FFFFFF"/>
                </a:solidFill>
                <a:prstDash val="solid"/>
                <a:miter lim="800000"/>
              </a:ln>
              <a:solidFill>
                <a:schemeClr val="accent6">
                  <a:lumMod val="75000"/>
                </a:schemeClr>
              </a:solidFill>
              <a:latin typeface="Berlin Sans FB Demi" pitchFamily="34" charset="0"/>
            </a:endParaRPr>
          </a:p>
          <a:p>
            <a:pPr algn="just"/>
            <a:r>
              <a:rPr lang="en-US" sz="2400" b="1" dirty="0">
                <a:ln w="17780" cmpd="sng">
                  <a:solidFill>
                    <a:srgbClr val="FFFFFF"/>
                  </a:solidFill>
                  <a:prstDash val="solid"/>
                  <a:miter lim="800000"/>
                </a:ln>
                <a:solidFill>
                  <a:srgbClr val="0070C0"/>
                </a:solidFill>
                <a:latin typeface="Berlin Sans FB Demi" pitchFamily="34" charset="0"/>
              </a:rPr>
              <a:t> How to use :- </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In kali </a:t>
            </a: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linux</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terminal use the command </a:t>
            </a: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sudo</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wireshark.Wireshark</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terminal will open .</a:t>
            </a:r>
          </a:p>
          <a:p>
            <a:pPr algn="just"/>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In windows download  it from  </a:t>
            </a:r>
            <a:r>
              <a:rPr lang="en-US" sz="2400" b="1" dirty="0">
                <a:ln w="17780" cmpd="sng">
                  <a:solidFill>
                    <a:srgbClr val="FFFFFF"/>
                  </a:solidFill>
                  <a:prstDash val="solid"/>
                  <a:miter lim="800000"/>
                </a:ln>
                <a:solidFill>
                  <a:srgbClr val="460EE2"/>
                </a:solidFill>
                <a:latin typeface="Arial Black" pitchFamily="34" charset="0"/>
                <a:hlinkClick r:id="rId4"/>
              </a:rPr>
              <a:t>www.wireshark.com</a:t>
            </a:r>
            <a:endParaRPr lang="en-US" sz="2400" b="1" dirty="0">
              <a:ln w="17780" cmpd="sng">
                <a:solidFill>
                  <a:srgbClr val="FFFFFF"/>
                </a:solidFill>
                <a:prstDash val="solid"/>
                <a:miter lim="800000"/>
              </a:ln>
              <a:solidFill>
                <a:srgbClr val="460EE2"/>
              </a:solidFill>
              <a:latin typeface="Arial Black" pitchFamily="34" charset="0"/>
            </a:endParaRPr>
          </a:p>
          <a:p>
            <a:pPr algn="just"/>
            <a:r>
              <a:rPr lang="en-US" sz="2400" b="1" dirty="0" smtClean="0">
                <a:ln w="17780" cmpd="sng">
                  <a:solidFill>
                    <a:srgbClr val="FFFFFF"/>
                  </a:solidFill>
                  <a:prstDash val="solid"/>
                  <a:miter lim="800000"/>
                </a:ln>
                <a:latin typeface="Arial Black" pitchFamily="34" charset="0"/>
              </a:rPr>
              <a:t>Some of the filters used in </a:t>
            </a:r>
            <a:r>
              <a:rPr lang="en-US" sz="2400" b="1" dirty="0" err="1" smtClean="0">
                <a:ln w="17780" cmpd="sng">
                  <a:solidFill>
                    <a:srgbClr val="FFFFFF"/>
                  </a:solidFill>
                  <a:prstDash val="solid"/>
                  <a:miter lim="800000"/>
                </a:ln>
                <a:latin typeface="Arial Black" pitchFamily="34" charset="0"/>
              </a:rPr>
              <a:t>wireshark</a:t>
            </a:r>
            <a:r>
              <a:rPr lang="en-US" sz="2400" b="1" dirty="0" smtClean="0">
                <a:ln w="17780" cmpd="sng">
                  <a:solidFill>
                    <a:srgbClr val="FFFFFF"/>
                  </a:solidFill>
                  <a:prstDash val="solid"/>
                  <a:miter lim="800000"/>
                </a:ln>
                <a:latin typeface="Arial Black" pitchFamily="34" charset="0"/>
              </a:rPr>
              <a:t> to find packets are –</a:t>
            </a:r>
          </a:p>
          <a:p>
            <a:pPr marL="382350" indent="-382350" algn="just">
              <a:buFont typeface="Arial" pitchFamily="34" charset="0"/>
              <a:buChar char="•"/>
            </a:pPr>
            <a:r>
              <a:rPr lang="en-US" sz="2400" b="1" dirty="0">
                <a:ln w="17780" cmpd="sng">
                  <a:solidFill>
                    <a:srgbClr val="FFFFFF"/>
                  </a:solidFill>
                  <a:prstDash val="solid"/>
                  <a:miter lim="800000"/>
                </a:ln>
                <a:latin typeface="Arial Black" pitchFamily="34" charset="0"/>
              </a:rPr>
              <a:t> </a:t>
            </a:r>
            <a:r>
              <a:rPr lang="en-US" sz="2400" b="1" dirty="0" smtClean="0">
                <a:ln w="17780" cmpd="sng">
                  <a:solidFill>
                    <a:srgbClr val="FFFFFF"/>
                  </a:solidFill>
                  <a:prstDash val="solid"/>
                  <a:miter lim="800000"/>
                </a:ln>
                <a:latin typeface="Arial Black" pitchFamily="34" charset="0"/>
              </a:rPr>
              <a:t>     </a:t>
            </a:r>
            <a:r>
              <a:rPr lang="en-US" sz="2400" b="1" dirty="0" err="1" smtClean="0">
                <a:ln w="17780" cmpd="sng">
                  <a:solidFill>
                    <a:srgbClr val="FFFFFF"/>
                  </a:solidFill>
                  <a:prstDash val="solid"/>
                  <a:miter lim="800000"/>
                </a:ln>
                <a:latin typeface="Arial Black" pitchFamily="34" charset="0"/>
              </a:rPr>
              <a:t>ip.addr</a:t>
            </a:r>
            <a:r>
              <a:rPr lang="en-US" sz="2400" b="1" dirty="0" smtClean="0">
                <a:ln w="17780" cmpd="sng">
                  <a:solidFill>
                    <a:srgbClr val="FFFFFF"/>
                  </a:solidFill>
                  <a:prstDash val="solid"/>
                  <a:miter lim="800000"/>
                </a:ln>
                <a:latin typeface="Arial Black" pitchFamily="34" charset="0"/>
              </a:rPr>
              <a:t>==</a:t>
            </a:r>
            <a:r>
              <a:rPr lang="en-US" sz="2400" b="1" dirty="0" err="1" smtClean="0">
                <a:ln w="17780" cmpd="sng">
                  <a:solidFill>
                    <a:srgbClr val="FFFFFF"/>
                  </a:solidFill>
                  <a:prstDash val="solid"/>
                  <a:miter lim="800000"/>
                </a:ln>
                <a:latin typeface="Arial Black" pitchFamily="34" charset="0"/>
              </a:rPr>
              <a:t>ip</a:t>
            </a:r>
            <a:r>
              <a:rPr lang="en-US" sz="2400" b="1" dirty="0" smtClean="0">
                <a:ln w="17780" cmpd="sng">
                  <a:solidFill>
                    <a:srgbClr val="FFFFFF"/>
                  </a:solidFill>
                  <a:prstDash val="solid"/>
                  <a:miter lim="800000"/>
                </a:ln>
                <a:latin typeface="Arial Black" pitchFamily="34" charset="0"/>
              </a:rPr>
              <a:t> address (</a:t>
            </a:r>
            <a:r>
              <a:rPr lang="en-US" sz="2400" b="1" dirty="0" err="1" smtClean="0">
                <a:ln w="17780" cmpd="sng">
                  <a:solidFill>
                    <a:srgbClr val="FFFFFF"/>
                  </a:solidFill>
                  <a:prstDash val="solid"/>
                  <a:miter lim="800000"/>
                </a:ln>
                <a:latin typeface="Arial Black" pitchFamily="34" charset="0"/>
              </a:rPr>
              <a:t>src</a:t>
            </a:r>
            <a:r>
              <a:rPr lang="en-US" sz="2400" b="1" dirty="0" smtClean="0">
                <a:ln w="17780" cmpd="sng">
                  <a:solidFill>
                    <a:srgbClr val="FFFFFF"/>
                  </a:solidFill>
                  <a:prstDash val="solid"/>
                  <a:miter lim="800000"/>
                </a:ln>
                <a:latin typeface="Arial Black" pitchFamily="34" charset="0"/>
              </a:rPr>
              <a:t> or </a:t>
            </a:r>
            <a:r>
              <a:rPr lang="en-US" sz="2400" b="1" dirty="0" err="1" smtClean="0">
                <a:ln w="17780" cmpd="sng">
                  <a:solidFill>
                    <a:srgbClr val="FFFFFF"/>
                  </a:solidFill>
                  <a:prstDash val="solid"/>
                  <a:miter lim="800000"/>
                </a:ln>
                <a:latin typeface="Arial Black" pitchFamily="34" charset="0"/>
              </a:rPr>
              <a:t>dst</a:t>
            </a:r>
            <a:r>
              <a:rPr lang="en-US" sz="2400" b="1" dirty="0" smtClean="0">
                <a:ln w="17780" cmpd="sng">
                  <a:solidFill>
                    <a:srgbClr val="FFFFFF"/>
                  </a:solidFill>
                  <a:prstDash val="solid"/>
                  <a:miter lim="800000"/>
                </a:ln>
                <a:latin typeface="Arial Black" pitchFamily="34" charset="0"/>
              </a:rPr>
              <a:t>)</a:t>
            </a:r>
          </a:p>
          <a:p>
            <a:pPr marL="382350" indent="-382350" algn="just">
              <a:buFont typeface="Arial" pitchFamily="34" charset="0"/>
              <a:buChar char="•"/>
            </a:pP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Ip.addr</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t>
            </a: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src</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or </a:t>
            </a: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dst</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&amp;&amp;</a:t>
            </a: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ip.addr</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t>
            </a: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src</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or </a:t>
            </a: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dst</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.(set a conversation </a:t>
            </a: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betw</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two </a:t>
            </a: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addr</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t>
            </a:r>
          </a:p>
          <a:p>
            <a:pPr marL="382350" indent="-382350" algn="just">
              <a:buFont typeface="Arial" pitchFamily="34" charset="0"/>
              <a:buChar char="•"/>
            </a:pP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Tcp</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port==4000(set a filter for any TCP packet with 4000as </a:t>
            </a: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src</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or </a:t>
            </a: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dst</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port</a:t>
            </a:r>
          </a:p>
          <a:p>
            <a:pPr marL="382350" indent="-382350" algn="just">
              <a:buFont typeface="Arial" pitchFamily="34" charset="0"/>
              <a:buChar char="•"/>
            </a:pP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http.request</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 for </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display </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http request)</a:t>
            </a:r>
          </a:p>
          <a:p>
            <a:pPr marL="382350" indent="-382350" algn="just">
              <a:buFont typeface="Arial" pitchFamily="34" charset="0"/>
              <a:buChar char="•"/>
            </a:pP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Ip.src</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t>
            </a: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address </a:t>
            </a:r>
          </a:p>
          <a:p>
            <a:pPr marL="382350" indent="-382350" algn="just">
              <a:buFont typeface="Arial" pitchFamily="34" charset="0"/>
              <a:buChar char="•"/>
            </a:pP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.dest</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t>
            </a:r>
            <a:r>
              <a:rPr lang="en-US" sz="24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r>
              <a:rPr lang="en-US" sz="24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address</a:t>
            </a:r>
          </a:p>
          <a:p>
            <a:pPr marL="382350" indent="-382350" algn="just">
              <a:buFont typeface="Arial" pitchFamily="34" charset="0"/>
              <a:buChar char="•"/>
            </a:pPr>
            <a:r>
              <a:rPr lang="en-US" sz="24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Eth.addr</a:t>
            </a:r>
            <a:r>
              <a:rPr lang="en-US" sz="24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==(mac address) for mac  address filter</a:t>
            </a:r>
          </a:p>
        </p:txBody>
      </p:sp>
    </p:spTree>
    <p:extLst>
      <p:ext uri="{BB962C8B-B14F-4D97-AF65-F5344CB8AC3E}">
        <p14:creationId xmlns:p14="http://schemas.microsoft.com/office/powerpoint/2010/main" val="4534278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idx="1"/>
          </p:nvPr>
        </p:nvPicPr>
        <p:blipFill>
          <a:blip r:embed="rId2">
            <a:extLst>
              <a:ext uri="{28A0092B-C50C-407E-A947-70E740481C1C}">
                <a14:useLocalDpi xmlns:a14="http://schemas.microsoft.com/office/drawing/2010/main" val="0"/>
              </a:ext>
            </a:extLst>
          </a:blip>
          <a:srcRect l="13299" r="13299"/>
          <a:stretch>
            <a:fillRect/>
          </a:stretch>
        </p:blipFill>
        <p:spPr>
          <a:xfrm>
            <a:off x="9387845" y="-533400"/>
            <a:ext cx="9294495" cy="6720840"/>
          </a:xfrm>
        </p:spPr>
      </p:pic>
      <p:sp>
        <p:nvSpPr>
          <p:cNvPr id="5" name="Slide Number Placeholder 4"/>
          <p:cNvSpPr>
            <a:spLocks noGrp="1"/>
          </p:cNvSpPr>
          <p:nvPr>
            <p:ph type="sldNum" sz="quarter" idx="12"/>
          </p:nvPr>
        </p:nvSpPr>
        <p:spPr/>
        <p:txBody>
          <a:bodyPr/>
          <a:lstStyle/>
          <a:p>
            <a:fld id="{E5FBDEF2-5622-41DF-B7E0-BEBC1CC36F14}" type="slidenum">
              <a:rPr lang="en-US" smtClean="0"/>
              <a:t>16</a:t>
            </a:fld>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9280" y="-513392"/>
            <a:ext cx="14610440" cy="1299495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81164" y="6187440"/>
            <a:ext cx="9401177" cy="6294120"/>
          </a:xfrm>
          <a:prstGeom prst="rect">
            <a:avLst/>
          </a:prstGeom>
        </p:spPr>
      </p:pic>
      <p:sp>
        <p:nvSpPr>
          <p:cNvPr id="11" name="Rectangle 10"/>
          <p:cNvSpPr/>
          <p:nvPr/>
        </p:nvSpPr>
        <p:spPr>
          <a:xfrm>
            <a:off x="-5329273" y="-320039"/>
            <a:ext cx="14610436" cy="9859475"/>
          </a:xfrm>
          <a:prstGeom prst="rect">
            <a:avLst/>
          </a:prstGeom>
          <a:noFill/>
        </p:spPr>
        <p:txBody>
          <a:bodyPr wrap="square" lIns="101961" tIns="50981" rIns="101961" bIns="50981">
            <a:spAutoFit/>
          </a:bodyPr>
          <a:lstStyle/>
          <a:p>
            <a:pPr algn="just"/>
            <a:r>
              <a:rPr lang="en-US" sz="4600" b="1" u="sng" dirty="0">
                <a:ln w="17780" cmpd="sng">
                  <a:solidFill>
                    <a:srgbClr val="FFFFFF"/>
                  </a:solidFill>
                  <a:prstDash val="solid"/>
                  <a:miter lim="800000"/>
                </a:ln>
                <a:solidFill>
                  <a:srgbClr val="0070C0"/>
                </a:solidFill>
                <a:latin typeface="Berlin Sans FB Demi" pitchFamily="34" charset="0"/>
              </a:rPr>
              <a:t>Tool no. 5</a:t>
            </a:r>
          </a:p>
          <a:p>
            <a:pPr algn="just"/>
            <a:endParaRPr lang="en-US" sz="1000" b="1" u="sng" dirty="0">
              <a:ln w="17780" cmpd="sng">
                <a:solidFill>
                  <a:srgbClr val="FFFFFF"/>
                </a:solidFill>
                <a:prstDash val="solid"/>
                <a:miter lim="800000"/>
              </a:ln>
              <a:solidFill>
                <a:srgbClr val="0070C0"/>
              </a:solidFill>
              <a:latin typeface="Berlin Sans FB Demi" pitchFamily="34" charset="0"/>
            </a:endParaRPr>
          </a:p>
          <a:p>
            <a:pPr algn="just"/>
            <a:r>
              <a:rPr lang="en-US" sz="4600" b="1" dirty="0">
                <a:ln w="17780" cmpd="sng">
                  <a:solidFill>
                    <a:srgbClr val="FFFFFF"/>
                  </a:solidFill>
                  <a:prstDash val="solid"/>
                  <a:miter lim="800000"/>
                </a:ln>
                <a:solidFill>
                  <a:srgbClr val="0070C0"/>
                </a:solidFill>
                <a:latin typeface="Berlin Sans FB Demi" pitchFamily="34" charset="0"/>
              </a:rPr>
              <a:t>Understanding </a:t>
            </a:r>
            <a:r>
              <a:rPr lang="en-US" sz="4600" b="1" dirty="0" err="1">
                <a:ln w="17780" cmpd="sng">
                  <a:solidFill>
                    <a:srgbClr val="FFFFFF"/>
                  </a:solidFill>
                  <a:prstDash val="solid"/>
                  <a:miter lim="800000"/>
                </a:ln>
                <a:solidFill>
                  <a:srgbClr val="0070C0"/>
                </a:solidFill>
                <a:latin typeface="Berlin Sans FB Demi" pitchFamily="34" charset="0"/>
              </a:rPr>
              <a:t>AngryIPscanner</a:t>
            </a:r>
            <a:endParaRPr lang="en-US" sz="1000" b="1" dirty="0">
              <a:ln w="17780" cmpd="sng">
                <a:solidFill>
                  <a:srgbClr val="FFFFFF"/>
                </a:solidFill>
                <a:prstDash val="solid"/>
                <a:miter lim="800000"/>
              </a:ln>
              <a:solidFill>
                <a:srgbClr val="0070C0"/>
              </a:solidFill>
              <a:latin typeface="Berlin Sans FB Demi" pitchFamily="34" charset="0"/>
            </a:endParaRPr>
          </a:p>
          <a:p>
            <a:pPr algn="just"/>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AngryIPscanner</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is a powerful and versatile  tool that can be used for various purposes. Here are some common uses of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AngryIPscanner</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given below :-</a:t>
            </a:r>
          </a:p>
          <a:p>
            <a:pPr algn="just"/>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Network Scanning</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 address addressing</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Port Scanning</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Network Troubleshooting</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Network Auditing</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Network Monitoring</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Security Scanning</a:t>
            </a:r>
          </a:p>
          <a:p>
            <a:pPr algn="just"/>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  </a:t>
            </a:r>
            <a:r>
              <a:rPr lang="en-US" sz="3000" b="1" dirty="0">
                <a:ln w="17780" cmpd="sng">
                  <a:solidFill>
                    <a:srgbClr val="FFFFFF"/>
                  </a:solidFill>
                  <a:prstDash val="solid"/>
                  <a:miter lim="800000"/>
                </a:ln>
                <a:solidFill>
                  <a:srgbClr val="0070C0"/>
                </a:solidFill>
                <a:latin typeface="Arial Black" pitchFamily="34" charset="0"/>
              </a:rPr>
              <a:t>Installation :-</a:t>
            </a:r>
            <a:r>
              <a:rPr lang="en-US" sz="2700" b="1" dirty="0">
                <a:ln w="17780" cmpd="sng">
                  <a:solidFill>
                    <a:srgbClr val="FFFFFF"/>
                  </a:solidFill>
                  <a:prstDash val="solid"/>
                  <a:miter lim="800000"/>
                </a:ln>
                <a:solidFill>
                  <a:srgbClr val="0070C0"/>
                </a:solidFill>
                <a:latin typeface="Arial Black" pitchFamily="34" charset="0"/>
              </a:rPr>
              <a:t> </a:t>
            </a:r>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for windows - </a:t>
            </a:r>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hlinkClick r:id="rId5"/>
              </a:rPr>
              <a:t>https://angryip.org/download</a:t>
            </a:r>
            <a:endPar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ndParaRPr>
          </a:p>
          <a:p>
            <a:pPr algn="just"/>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                            </a:t>
            </a:r>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for Linux - </a:t>
            </a:r>
            <a:r>
              <a:rPr lang="en-US" sz="28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cd Downloads </a:t>
            </a:r>
          </a:p>
          <a:p>
            <a:pPr algn="just"/>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                                                </a:t>
            </a:r>
            <a:r>
              <a:rPr lang="en-US" sz="27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gitclone</a:t>
            </a:r>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 </a:t>
            </a:r>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hlinkClick r:id="rId6"/>
              </a:rPr>
              <a:t>https://github.com/angryip/ipscan.git</a:t>
            </a:r>
            <a:endPar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ndParaRPr>
          </a:p>
          <a:p>
            <a:pPr algn="just"/>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ls</a:t>
            </a:r>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ndParaRPr>
          </a:p>
          <a:p>
            <a:pPr algn="just"/>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dpkg</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 –I ipscan_3.9.1_amd64.deb</a:t>
            </a:r>
          </a:p>
          <a:p>
            <a:pPr algn="just"/>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ipscan</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rPr>
              <a:t> </a:t>
            </a:r>
          </a:p>
        </p:txBody>
      </p:sp>
    </p:spTree>
    <p:extLst>
      <p:ext uri="{BB962C8B-B14F-4D97-AF65-F5344CB8AC3E}">
        <p14:creationId xmlns:p14="http://schemas.microsoft.com/office/powerpoint/2010/main" val="32912007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5FBDEF2-5622-41DF-B7E0-BEBC1CC36F14}" type="slidenum">
              <a:rPr lang="en-US" smtClean="0"/>
              <a:t>17</a:t>
            </a:fld>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57537" y="-3832521"/>
            <a:ext cx="25176480" cy="13655040"/>
          </a:xfrm>
          <a:prstGeom prst="rect">
            <a:avLst/>
          </a:prstGeom>
        </p:spPr>
      </p:pic>
      <p:sp>
        <p:nvSpPr>
          <p:cNvPr id="7" name="Rectangle 6"/>
          <p:cNvSpPr/>
          <p:nvPr/>
        </p:nvSpPr>
        <p:spPr>
          <a:xfrm>
            <a:off x="-4587240" y="-3520435"/>
            <a:ext cx="23256240" cy="1764951"/>
          </a:xfrm>
          <a:prstGeom prst="rect">
            <a:avLst/>
          </a:prstGeom>
          <a:noFill/>
        </p:spPr>
        <p:txBody>
          <a:bodyPr wrap="square" lIns="101961" tIns="50981" rIns="101961" bIns="50981">
            <a:spAutoFit/>
          </a:bodyPr>
          <a:lstStyle/>
          <a:p>
            <a:pPr algn="just"/>
            <a:r>
              <a:rPr lang="en-US" sz="5400" b="1" dirty="0">
                <a:ln w="17780" cmpd="sng">
                  <a:solidFill>
                    <a:srgbClr val="FFFFFF"/>
                  </a:solidFill>
                  <a:prstDash val="solid"/>
                  <a:miter lim="800000"/>
                </a:ln>
                <a:solidFill>
                  <a:srgbClr val="7030A0"/>
                </a:solidFill>
                <a:effectLst>
                  <a:outerShdw blurRad="50800" algn="tl" rotWithShape="0">
                    <a:srgbClr val="000000"/>
                  </a:outerShdw>
                </a:effectLst>
              </a:rPr>
              <a:t>  </a:t>
            </a:r>
            <a:r>
              <a:rPr lang="en-US" sz="6000" b="1" u="sng" dirty="0">
                <a:ln w="17780" cmpd="sng">
                  <a:solidFill>
                    <a:srgbClr val="FFFFFF"/>
                  </a:solidFill>
                  <a:prstDash val="solid"/>
                  <a:miter lim="800000"/>
                </a:ln>
                <a:solidFill>
                  <a:srgbClr val="0070C0"/>
                </a:solidFill>
                <a:latin typeface="Berlin Sans FB Demi" pitchFamily="34" charset="0"/>
              </a:rPr>
              <a:t>Understanding Service Enumeration :-</a:t>
            </a:r>
          </a:p>
          <a:p>
            <a:pPr algn="ctr"/>
            <a:endParaRPr lang="en-US" sz="4800" b="1" u="sng"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p:txBody>
      </p:sp>
      <p:sp>
        <p:nvSpPr>
          <p:cNvPr id="8" name="Rectangle 7"/>
          <p:cNvSpPr/>
          <p:nvPr/>
        </p:nvSpPr>
        <p:spPr>
          <a:xfrm>
            <a:off x="-5013960" y="-2240275"/>
            <a:ext cx="21762720" cy="9951808"/>
          </a:xfrm>
          <a:prstGeom prst="rect">
            <a:avLst/>
          </a:prstGeom>
        </p:spPr>
        <p:txBody>
          <a:bodyPr wrap="square" lIns="101961" tIns="50981" rIns="101961" bIns="50981">
            <a:spAutoFit/>
          </a:bodyPr>
          <a:lstStyle/>
          <a:p>
            <a:r>
              <a:rPr lang="en-US" sz="3200" dirty="0">
                <a:latin typeface="Arial Black" pitchFamily="34" charset="0"/>
              </a:rPr>
              <a:t>Enumeration is extracting a system’s valid usernames, machine names, share names, directory names, and other information. It is a key component of ethical hacking and penetration testing, as it can provide attackers with a wealth of information that can be used to exploit vulnerabilities. It can also be defined as collecting detailed information about the target systems, such as operating and network infrastructure details. Enumeration can be used in both an offensive and defensive manner.</a:t>
            </a:r>
          </a:p>
          <a:p>
            <a:r>
              <a:rPr lang="en-US" sz="3200" dirty="0">
                <a:latin typeface="Arial Black" pitchFamily="34" charset="0"/>
              </a:rPr>
              <a:t>Enumeration is one of the most important steps in ethical hacking because it gives hackers the necessary information to launch an attack. For example, hackers who want to crack passwords need to know the usernames of valid users on that system. </a:t>
            </a:r>
          </a:p>
          <a:p>
            <a:r>
              <a:rPr lang="en-US" sz="3200" dirty="0">
                <a:latin typeface="Arial Black" pitchFamily="34" charset="0"/>
              </a:rPr>
              <a:t>    Enumeration can be used to gather any of the following information:</a:t>
            </a:r>
          </a:p>
          <a:p>
            <a:pPr marL="382350" indent="-382350">
              <a:buFont typeface="Arial" pitchFamily="34" charset="0"/>
              <a:buChar char="•"/>
            </a:pPr>
            <a:r>
              <a:rPr lang="en-US" sz="3200" dirty="0">
                <a:latin typeface="Arial Black" pitchFamily="34" charset="0"/>
              </a:rPr>
              <a:t> Operating system details</a:t>
            </a:r>
          </a:p>
          <a:p>
            <a:pPr marL="382350" indent="-382350">
              <a:buFont typeface="Arial" pitchFamily="34" charset="0"/>
              <a:buChar char="•"/>
            </a:pPr>
            <a:r>
              <a:rPr lang="en-US" sz="3200" dirty="0">
                <a:latin typeface="Arial Black" pitchFamily="34" charset="0"/>
              </a:rPr>
              <a:t> Network infrastructure details</a:t>
            </a:r>
          </a:p>
          <a:p>
            <a:pPr marL="382350" indent="-382350">
              <a:buFont typeface="Arial" pitchFamily="34" charset="0"/>
              <a:buChar char="•"/>
            </a:pPr>
            <a:r>
              <a:rPr lang="en-US" sz="3200" dirty="0">
                <a:latin typeface="Arial Black" pitchFamily="34" charset="0"/>
              </a:rPr>
              <a:t> Usernames of valid users</a:t>
            </a:r>
          </a:p>
          <a:p>
            <a:pPr marL="382350" indent="-382350">
              <a:buFont typeface="Arial" pitchFamily="34" charset="0"/>
              <a:buChar char="•"/>
            </a:pPr>
            <a:r>
              <a:rPr lang="en-US" sz="3200" dirty="0">
                <a:latin typeface="Arial Black" pitchFamily="34" charset="0"/>
              </a:rPr>
              <a:t> Machine names</a:t>
            </a:r>
          </a:p>
          <a:p>
            <a:pPr marL="382350" indent="-382350">
              <a:buFont typeface="Arial" pitchFamily="34" charset="0"/>
              <a:buChar char="•"/>
            </a:pPr>
            <a:r>
              <a:rPr lang="en-US" sz="3200" dirty="0">
                <a:latin typeface="Arial Black" pitchFamily="34" charset="0"/>
              </a:rPr>
              <a:t> Share names</a:t>
            </a:r>
          </a:p>
          <a:p>
            <a:pPr marL="382350" indent="-382350">
              <a:buFont typeface="Arial" pitchFamily="34" charset="0"/>
              <a:buChar char="•"/>
            </a:pPr>
            <a:r>
              <a:rPr lang="en-US" sz="3200" dirty="0">
                <a:latin typeface="Arial Black" pitchFamily="34" charset="0"/>
              </a:rPr>
              <a:t> Directory names</a:t>
            </a:r>
          </a:p>
          <a:p>
            <a:pPr marL="382350" indent="-382350">
              <a:buFont typeface="Arial" pitchFamily="34" charset="0"/>
              <a:buChar char="•"/>
            </a:pPr>
            <a:r>
              <a:rPr lang="en-US" sz="3200" dirty="0">
                <a:latin typeface="Arial Black" pitchFamily="34" charset="0"/>
              </a:rPr>
              <a:t> Printer names</a:t>
            </a:r>
          </a:p>
          <a:p>
            <a:pPr marL="382350" indent="-382350">
              <a:buFont typeface="Arial" pitchFamily="34" charset="0"/>
              <a:buChar char="•"/>
            </a:pPr>
            <a:r>
              <a:rPr lang="en-US" sz="3200" dirty="0">
                <a:latin typeface="Arial Black" pitchFamily="34" charset="0"/>
              </a:rPr>
              <a:t> Web server details </a:t>
            </a:r>
          </a:p>
          <a:p>
            <a:r>
              <a:rPr lang="en-US" sz="3200" dirty="0">
                <a:latin typeface="Arial Black" pitchFamily="34" charset="0"/>
              </a:rPr>
              <a:t>    Some of the types of service enumeration are </a:t>
            </a:r>
            <a:r>
              <a:rPr lang="en-US" sz="3200" dirty="0" err="1">
                <a:latin typeface="Arial Black" pitchFamily="34" charset="0"/>
              </a:rPr>
              <a:t>NetBios</a:t>
            </a:r>
            <a:r>
              <a:rPr lang="en-US" sz="3200" dirty="0">
                <a:latin typeface="Arial Black" pitchFamily="34" charset="0"/>
              </a:rPr>
              <a:t>, DNS, SMB, SNMP, NTP, SMTP,           </a:t>
            </a:r>
          </a:p>
          <a:p>
            <a:r>
              <a:rPr lang="en-US" sz="3200" dirty="0">
                <a:latin typeface="Arial Black" pitchFamily="34" charset="0"/>
              </a:rPr>
              <a:t>    LDAP, RPC, </a:t>
            </a:r>
            <a:r>
              <a:rPr lang="en-US" sz="3200" dirty="0" err="1">
                <a:latin typeface="Arial Black" pitchFamily="34" charset="0"/>
              </a:rPr>
              <a:t>NFS,etc</a:t>
            </a:r>
            <a:r>
              <a:rPr lang="en-US" sz="3200" dirty="0">
                <a:latin typeface="Arial Black" pitchFamily="34" charset="0"/>
              </a:rPr>
              <a:t>.</a:t>
            </a:r>
          </a:p>
        </p:txBody>
      </p:sp>
    </p:spTree>
    <p:extLst>
      <p:ext uri="{BB962C8B-B14F-4D97-AF65-F5344CB8AC3E}">
        <p14:creationId xmlns:p14="http://schemas.microsoft.com/office/powerpoint/2010/main" val="23192330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5FBDEF2-5622-41DF-B7E0-BEBC1CC36F14}" type="slidenum">
              <a:rPr lang="en-US" smtClean="0"/>
              <a:t>18</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07279" y="-1920240"/>
            <a:ext cx="22082760" cy="12908280"/>
          </a:xfrm>
          <a:prstGeom prst="rect">
            <a:avLst/>
          </a:prstGeom>
        </p:spPr>
      </p:pic>
      <p:sp>
        <p:nvSpPr>
          <p:cNvPr id="5" name="Rectangle 4"/>
          <p:cNvSpPr/>
          <p:nvPr/>
        </p:nvSpPr>
        <p:spPr>
          <a:xfrm>
            <a:off x="-4693919" y="-1706879"/>
            <a:ext cx="21869400" cy="9567087"/>
          </a:xfrm>
          <a:prstGeom prst="rect">
            <a:avLst/>
          </a:prstGeom>
          <a:noFill/>
        </p:spPr>
        <p:txBody>
          <a:bodyPr wrap="square" lIns="101961" tIns="50981" rIns="101961" bIns="50981">
            <a:spAutoFit/>
          </a:bodyPr>
          <a:lstStyle/>
          <a:p>
            <a:pPr algn="ctr"/>
            <a:r>
              <a:rPr lang="en-US" sz="6000" b="1" u="sng" dirty="0">
                <a:ln w="17780" cmpd="sng">
                  <a:solidFill>
                    <a:srgbClr val="FFFFFF"/>
                  </a:solidFill>
                  <a:prstDash val="solid"/>
                  <a:miter lim="800000"/>
                </a:ln>
                <a:solidFill>
                  <a:srgbClr val="0070C0"/>
                </a:solidFill>
                <a:latin typeface="Berlin Sans FB Demi" pitchFamily="34" charset="0"/>
              </a:rPr>
              <a:t>Importance of Service Enumeration :-</a:t>
            </a:r>
          </a:p>
          <a:p>
            <a:pPr marL="382350" indent="-382350" algn="just">
              <a:buFont typeface="Arial" pitchFamily="34" charset="0"/>
              <a:buChar char="•"/>
            </a:pPr>
            <a:endParaRPr lang="en-US" sz="13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Arial Black" pitchFamily="34" charset="0"/>
            </a:endParaRPr>
          </a:p>
          <a:p>
            <a:pPr marL="382350" indent="-382350" algn="just">
              <a:buFont typeface="Wingdings" pitchFamily="2" charset="2"/>
              <a:buChar char="§"/>
            </a:pPr>
            <a:r>
              <a:rPr lang="en-US" sz="3200" b="1" dirty="0">
                <a:solidFill>
                  <a:srgbClr val="0070C0"/>
                </a:solidFill>
                <a:latin typeface="Arial Black" pitchFamily="34" charset="0"/>
              </a:rPr>
              <a:t>Understanding Network Devices</a:t>
            </a:r>
            <a:r>
              <a:rPr lang="en-US" sz="3200" dirty="0">
                <a:solidFill>
                  <a:srgbClr val="0070C0"/>
                </a:solidFill>
                <a:latin typeface="Arial Black" pitchFamily="34" charset="0"/>
              </a:rPr>
              <a:t>: </a:t>
            </a:r>
            <a:r>
              <a:rPr lang="en-US" sz="3200" dirty="0">
                <a:latin typeface="Arial Black" pitchFamily="34" charset="0"/>
              </a:rPr>
              <a:t>Enumeration helps you discover what devices are present on your network, their locations, and the services they offer.</a:t>
            </a:r>
            <a:r>
              <a:rPr lang="en-US" sz="3200" dirty="0">
                <a:solidFill>
                  <a:srgbClr val="7030A0"/>
                </a:solidFill>
                <a:latin typeface="Arial Black" pitchFamily="34" charset="0"/>
              </a:rPr>
              <a:t> </a:t>
            </a:r>
            <a:r>
              <a:rPr lang="en-US" sz="3200" dirty="0">
                <a:latin typeface="Arial Black" pitchFamily="34" charset="0"/>
              </a:rPr>
              <a:t>By knowing this, you can assess the attack surface and identify potential weak points</a:t>
            </a:r>
            <a:r>
              <a:rPr lang="en-US" sz="3200" baseline="30000" dirty="0">
                <a:latin typeface="Arial Black" pitchFamily="34" charset="0"/>
              </a:rPr>
              <a:t> .</a:t>
            </a:r>
            <a:endParaRPr lang="en-US" sz="3200" dirty="0">
              <a:latin typeface="Arial Black" pitchFamily="34" charset="0"/>
            </a:endParaRPr>
          </a:p>
          <a:p>
            <a:pPr marL="382350" indent="-382350" algn="just">
              <a:buFont typeface="Wingdings" pitchFamily="2" charset="2"/>
              <a:buChar char="§"/>
            </a:pPr>
            <a:r>
              <a:rPr lang="en-US" sz="3200" b="1" dirty="0">
                <a:solidFill>
                  <a:srgbClr val="0070C0"/>
                </a:solidFill>
                <a:latin typeface="Arial Black" pitchFamily="34" charset="0"/>
              </a:rPr>
              <a:t>Identifying Open Ports</a:t>
            </a:r>
            <a:r>
              <a:rPr lang="en-US" sz="3200" dirty="0">
                <a:solidFill>
                  <a:srgbClr val="0070C0"/>
                </a:solidFill>
                <a:latin typeface="Arial Black" pitchFamily="34" charset="0"/>
              </a:rPr>
              <a:t>: </a:t>
            </a:r>
            <a:r>
              <a:rPr lang="en-US" sz="3200" dirty="0">
                <a:latin typeface="Arial Black" pitchFamily="34" charset="0"/>
              </a:rPr>
              <a:t>Enumeration reveals which ports are open on devices. Open ports can be entry points for attackers, so understanding them is crucial for securing your network.</a:t>
            </a:r>
          </a:p>
          <a:p>
            <a:pPr marL="382350" indent="-382350" algn="just">
              <a:buFont typeface="Wingdings" pitchFamily="2" charset="2"/>
              <a:buChar char="§"/>
            </a:pPr>
            <a:r>
              <a:rPr lang="en-US" sz="3200" b="1" dirty="0">
                <a:solidFill>
                  <a:srgbClr val="0070C0"/>
                </a:solidFill>
                <a:latin typeface="Arial Black" pitchFamily="34" charset="0"/>
              </a:rPr>
              <a:t>Usernames and User Information</a:t>
            </a:r>
            <a:r>
              <a:rPr lang="en-US" sz="3200" dirty="0">
                <a:solidFill>
                  <a:srgbClr val="0070C0"/>
                </a:solidFill>
                <a:latin typeface="Arial Black" pitchFamily="34" charset="0"/>
              </a:rPr>
              <a:t>: </a:t>
            </a:r>
            <a:r>
              <a:rPr lang="en-US" sz="3200" dirty="0">
                <a:latin typeface="Arial Black" pitchFamily="34" charset="0"/>
              </a:rPr>
              <a:t>Enumerating a system provides valid usernames, which is essential for tasks like password cracking. Knowing valid users helps attackers target specific accounts.</a:t>
            </a:r>
          </a:p>
          <a:p>
            <a:pPr marL="382350" indent="-382350" algn="just">
              <a:buFont typeface="Wingdings" pitchFamily="2" charset="2"/>
              <a:buChar char="§"/>
            </a:pPr>
            <a:r>
              <a:rPr lang="en-US" sz="3200" b="1" dirty="0">
                <a:solidFill>
                  <a:srgbClr val="0070C0"/>
                </a:solidFill>
                <a:latin typeface="Arial Black" pitchFamily="34" charset="0"/>
              </a:rPr>
              <a:t>Network Infrastructure Details</a:t>
            </a:r>
            <a:r>
              <a:rPr lang="en-US" sz="3200" dirty="0">
                <a:solidFill>
                  <a:srgbClr val="0070C0"/>
                </a:solidFill>
                <a:latin typeface="Arial Black" pitchFamily="34" charset="0"/>
              </a:rPr>
              <a:t>: </a:t>
            </a:r>
            <a:r>
              <a:rPr lang="en-US" sz="3200" dirty="0">
                <a:latin typeface="Arial Black" pitchFamily="34" charset="0"/>
              </a:rPr>
              <a:t>You gain insights into the operating system, network infrastructure, and other system-specific details. This knowledge informs your security strategy and vulnerability assessment</a:t>
            </a:r>
            <a:r>
              <a:rPr lang="en-US" sz="3200" baseline="30000" dirty="0">
                <a:latin typeface="Arial Black" pitchFamily="34" charset="0"/>
              </a:rPr>
              <a:t>.</a:t>
            </a:r>
            <a:endParaRPr lang="en-US" sz="3200" dirty="0">
              <a:latin typeface="Arial Black" pitchFamily="34" charset="0"/>
            </a:endParaRPr>
          </a:p>
          <a:p>
            <a:pPr marL="382350" indent="-382350" algn="just">
              <a:buFont typeface="Wingdings" pitchFamily="2" charset="2"/>
              <a:buChar char="§"/>
            </a:pPr>
            <a:r>
              <a:rPr lang="en-US" sz="3200" b="1" dirty="0">
                <a:solidFill>
                  <a:srgbClr val="0070C0"/>
                </a:solidFill>
                <a:latin typeface="Arial Black" pitchFamily="34" charset="0"/>
              </a:rPr>
              <a:t>Exploiting Weaknesses</a:t>
            </a:r>
            <a:r>
              <a:rPr lang="en-US" sz="3200" dirty="0">
                <a:solidFill>
                  <a:srgbClr val="0070C0"/>
                </a:solidFill>
                <a:latin typeface="Arial Black" pitchFamily="34" charset="0"/>
              </a:rPr>
              <a:t>: </a:t>
            </a:r>
            <a:r>
              <a:rPr lang="en-US" sz="3200" dirty="0">
                <a:latin typeface="Arial Black" pitchFamily="34" charset="0"/>
              </a:rPr>
              <a:t>Armed with enumeration data, you can exploit vulnerabilities and gain unauthorized access. Enumeration acts as a roadmap for attackers, guiding them toward potential weaknesses</a:t>
            </a:r>
            <a:r>
              <a:rPr lang="en-US" sz="3200" baseline="30000" dirty="0">
                <a:latin typeface="Arial Black" pitchFamily="34" charset="0"/>
              </a:rPr>
              <a:t>.</a:t>
            </a:r>
            <a:endParaRPr lang="en-US" sz="3200" dirty="0">
              <a:latin typeface="Arial Black" pitchFamily="34" charset="0"/>
            </a:endParaRPr>
          </a:p>
          <a:p>
            <a:pPr marL="382350" indent="-382350" algn="just">
              <a:buFont typeface="Wingdings" pitchFamily="2" charset="2"/>
              <a:buChar char="§"/>
            </a:pPr>
            <a:r>
              <a:rPr lang="en-US" sz="3200" dirty="0">
                <a:latin typeface="Arial Black" pitchFamily="34" charset="0"/>
              </a:rPr>
              <a:t>  Enumeration can be performed manually or using automated tools, So, whether you’re defending your network or testing its security, enumeration plays a vital role in the process.</a:t>
            </a:r>
          </a:p>
          <a:p>
            <a:pPr marL="509800" indent="-509800" algn="just">
              <a:buFont typeface="Wingdings" pitchFamily="2" charset="2"/>
              <a:buChar char="§"/>
            </a:pPr>
            <a:endPar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Arial Black" pitchFamily="34" charset="0"/>
            </a:endParaRPr>
          </a:p>
        </p:txBody>
      </p:sp>
    </p:spTree>
    <p:extLst>
      <p:ext uri="{BB962C8B-B14F-4D97-AF65-F5344CB8AC3E}">
        <p14:creationId xmlns:p14="http://schemas.microsoft.com/office/powerpoint/2010/main" val="9646470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5FBDEF2-5622-41DF-B7E0-BEBC1CC36F14}" type="slidenum">
              <a:rPr lang="en-US" smtClean="0"/>
              <a:t>19</a:t>
            </a:fld>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4800" y="-2346959"/>
            <a:ext cx="9710739" cy="5834661"/>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34339" y="3367688"/>
            <a:ext cx="10134600" cy="6499269"/>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33800" y="6039120"/>
            <a:ext cx="11768139" cy="4476481"/>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05400" y="-1833290"/>
            <a:ext cx="13563599" cy="7872410"/>
          </a:xfrm>
          <a:prstGeom prst="rect">
            <a:avLst/>
          </a:prstGeom>
        </p:spPr>
      </p:pic>
      <p:sp>
        <p:nvSpPr>
          <p:cNvPr id="9" name="Rectangle 8"/>
          <p:cNvSpPr/>
          <p:nvPr/>
        </p:nvSpPr>
        <p:spPr>
          <a:xfrm>
            <a:off x="-4267200" y="-685799"/>
            <a:ext cx="12877800" cy="7217360"/>
          </a:xfrm>
          <a:prstGeom prst="rect">
            <a:avLst/>
          </a:prstGeom>
        </p:spPr>
        <p:txBody>
          <a:bodyPr wrap="square">
            <a:spAutoFit/>
          </a:bodyPr>
          <a:lstStyle/>
          <a:p>
            <a:r>
              <a:rPr lang="en-US" sz="4800" dirty="0">
                <a:solidFill>
                  <a:srgbClr val="0070C0"/>
                </a:solidFill>
                <a:latin typeface="Berlin Sans FB Demi" pitchFamily="34" charset="0"/>
              </a:rPr>
              <a:t>Understanding </a:t>
            </a:r>
            <a:r>
              <a:rPr lang="en-US" sz="4800" dirty="0" smtClean="0">
                <a:solidFill>
                  <a:srgbClr val="0070C0"/>
                </a:solidFill>
                <a:latin typeface="Berlin Sans FB Demi" pitchFamily="34" charset="0"/>
              </a:rPr>
              <a:t>Some Service </a:t>
            </a:r>
            <a:r>
              <a:rPr lang="en-US" sz="4800" dirty="0">
                <a:solidFill>
                  <a:srgbClr val="0070C0"/>
                </a:solidFill>
                <a:latin typeface="Berlin Sans FB Demi" pitchFamily="34" charset="0"/>
              </a:rPr>
              <a:t>Enumeration </a:t>
            </a:r>
            <a:r>
              <a:rPr lang="en-US" sz="4800" dirty="0" smtClean="0">
                <a:solidFill>
                  <a:srgbClr val="0070C0"/>
                </a:solidFill>
                <a:latin typeface="Berlin Sans FB Demi" pitchFamily="34" charset="0"/>
              </a:rPr>
              <a:t>types :-</a:t>
            </a:r>
            <a:endParaRPr lang="en-US" sz="4800" dirty="0">
              <a:solidFill>
                <a:srgbClr val="0070C0"/>
              </a:solidFill>
              <a:latin typeface="Berlin Sans FB Demi" pitchFamily="34" charset="0"/>
            </a:endParaRPr>
          </a:p>
          <a:p>
            <a:r>
              <a:rPr lang="en-US" sz="3200" dirty="0">
                <a:solidFill>
                  <a:srgbClr val="0070C0"/>
                </a:solidFill>
                <a:latin typeface="Berlin Sans FB Demi" pitchFamily="34" charset="0"/>
              </a:rPr>
              <a:t>1. NETBIOS Enumeration :</a:t>
            </a:r>
          </a:p>
          <a:p>
            <a:endParaRPr lang="en-US" dirty="0"/>
          </a:p>
          <a:p>
            <a:r>
              <a:rPr lang="en-US" sz="2400" dirty="0">
                <a:latin typeface="Arial Black" pitchFamily="34" charset="0"/>
              </a:rPr>
              <a:t>It stands for Network Basic Input and output system </a:t>
            </a:r>
          </a:p>
          <a:p>
            <a:r>
              <a:rPr lang="en-US" sz="2400" dirty="0">
                <a:latin typeface="Arial Black" pitchFamily="34" charset="0"/>
              </a:rPr>
              <a:t> It enables computer communication  over a LAN and sharing of files and printers.</a:t>
            </a:r>
          </a:p>
          <a:p>
            <a:r>
              <a:rPr lang="en-US" sz="2400" dirty="0">
                <a:latin typeface="Arial Black" pitchFamily="34" charset="0"/>
              </a:rPr>
              <a:t> To enumerate the NetBIOS names, the remote system must have file and printer sharing enabled</a:t>
            </a:r>
            <a:r>
              <a:rPr lang="en-US" dirty="0"/>
              <a:t>.</a:t>
            </a:r>
          </a:p>
          <a:p>
            <a:endParaRPr lang="en-US" dirty="0">
              <a:solidFill>
                <a:srgbClr val="0070C0"/>
              </a:solidFill>
              <a:latin typeface="Berlin Sans FB Demi" pitchFamily="34" charset="0"/>
            </a:endParaRPr>
          </a:p>
          <a:p>
            <a:r>
              <a:rPr lang="en-US" dirty="0">
                <a:solidFill>
                  <a:srgbClr val="0070C0"/>
                </a:solidFill>
                <a:latin typeface="Berlin Sans FB Demi" pitchFamily="34" charset="0"/>
              </a:rPr>
              <a:t> </a:t>
            </a:r>
            <a:r>
              <a:rPr lang="en-US" sz="3200" dirty="0">
                <a:solidFill>
                  <a:srgbClr val="0070C0"/>
                </a:solidFill>
                <a:latin typeface="Berlin Sans FB Demi" pitchFamily="34" charset="0"/>
              </a:rPr>
              <a:t>How to perform </a:t>
            </a:r>
            <a:r>
              <a:rPr lang="en-US" sz="3200" dirty="0" err="1">
                <a:solidFill>
                  <a:srgbClr val="0070C0"/>
                </a:solidFill>
                <a:latin typeface="Berlin Sans FB Demi" pitchFamily="34" charset="0"/>
              </a:rPr>
              <a:t>Netbios</a:t>
            </a:r>
            <a:r>
              <a:rPr lang="en-US" sz="3200" dirty="0">
                <a:solidFill>
                  <a:srgbClr val="0070C0"/>
                </a:solidFill>
                <a:latin typeface="Berlin Sans FB Demi" pitchFamily="34" charset="0"/>
              </a:rPr>
              <a:t> Enumeration:- </a:t>
            </a:r>
          </a:p>
          <a:p>
            <a:endParaRPr lang="en-US" dirty="0"/>
          </a:p>
          <a:p>
            <a:r>
              <a:rPr lang="en-US" dirty="0">
                <a:latin typeface="Arial Black" pitchFamily="34" charset="0"/>
              </a:rPr>
              <a:t> </a:t>
            </a:r>
            <a:r>
              <a:rPr lang="en-US" sz="2400" dirty="0">
                <a:latin typeface="Arial Black" pitchFamily="34" charset="0"/>
              </a:rPr>
              <a:t>In windows : Open CMD </a:t>
            </a:r>
          </a:p>
          <a:p>
            <a:r>
              <a:rPr lang="en-US" sz="2400" dirty="0">
                <a:latin typeface="Arial Black" pitchFamily="34" charset="0"/>
              </a:rPr>
              <a:t>                       Use command </a:t>
            </a:r>
            <a:r>
              <a:rPr lang="en-US" sz="2400" dirty="0" err="1">
                <a:latin typeface="Arial Black" pitchFamily="34" charset="0"/>
              </a:rPr>
              <a:t>nbtstat</a:t>
            </a:r>
            <a:r>
              <a:rPr lang="en-US" sz="2400" dirty="0">
                <a:latin typeface="Arial Black" pitchFamily="34" charset="0"/>
              </a:rPr>
              <a:t> </a:t>
            </a:r>
          </a:p>
          <a:p>
            <a:r>
              <a:rPr lang="en-US" sz="2400" dirty="0">
                <a:latin typeface="Arial Black" pitchFamily="34" charset="0"/>
              </a:rPr>
              <a:t> In Linux terminal use command :</a:t>
            </a:r>
          </a:p>
          <a:p>
            <a:r>
              <a:rPr lang="en-US" sz="2400" dirty="0">
                <a:latin typeface="Arial Black" pitchFamily="34" charset="0"/>
              </a:rPr>
              <a:t>                </a:t>
            </a:r>
            <a:r>
              <a:rPr lang="en-US" sz="2400" dirty="0" err="1">
                <a:latin typeface="Arial Black" pitchFamily="34" charset="0"/>
              </a:rPr>
              <a:t>nmap</a:t>
            </a:r>
            <a:r>
              <a:rPr lang="en-US" sz="2400" dirty="0">
                <a:latin typeface="Arial Black" pitchFamily="34" charset="0"/>
              </a:rPr>
              <a:t> –</a:t>
            </a:r>
            <a:r>
              <a:rPr lang="en-US" sz="2400" dirty="0" err="1">
                <a:latin typeface="Arial Black" pitchFamily="34" charset="0"/>
              </a:rPr>
              <a:t>sS</a:t>
            </a:r>
            <a:r>
              <a:rPr lang="en-US" sz="2400" dirty="0">
                <a:latin typeface="Arial Black" pitchFamily="34" charset="0"/>
              </a:rPr>
              <a:t> –A –p 138-140 target IP – V</a:t>
            </a:r>
          </a:p>
          <a:p>
            <a:r>
              <a:rPr lang="en-US" sz="2400" dirty="0">
                <a:latin typeface="Arial Black" pitchFamily="34" charset="0"/>
              </a:rPr>
              <a:t>                </a:t>
            </a:r>
            <a:r>
              <a:rPr lang="en-US" sz="2400" dirty="0" err="1">
                <a:latin typeface="Arial Black" pitchFamily="34" charset="0"/>
              </a:rPr>
              <a:t>nmap</a:t>
            </a:r>
            <a:r>
              <a:rPr lang="en-US" sz="2400" dirty="0">
                <a:latin typeface="Arial Black" pitchFamily="34" charset="0"/>
              </a:rPr>
              <a:t> –p 138-140 –v target IP –script-</a:t>
            </a:r>
            <a:r>
              <a:rPr lang="en-US" sz="2400" dirty="0" err="1">
                <a:latin typeface="Arial Black" pitchFamily="34" charset="0"/>
              </a:rPr>
              <a:t>nb</a:t>
            </a:r>
            <a:r>
              <a:rPr lang="en-US" sz="2400" dirty="0">
                <a:latin typeface="Arial Black" pitchFamily="34" charset="0"/>
              </a:rPr>
              <a:t>* </a:t>
            </a:r>
          </a:p>
        </p:txBody>
      </p:sp>
    </p:spTree>
    <p:extLst>
      <p:ext uri="{BB962C8B-B14F-4D97-AF65-F5344CB8AC3E}">
        <p14:creationId xmlns:p14="http://schemas.microsoft.com/office/powerpoint/2010/main" val="3180003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80" y="1584641"/>
            <a:ext cx="11521440" cy="6443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0759" y="-2114002"/>
            <a:ext cx="23398856" cy="12938783"/>
          </a:xfrm>
          <a:prstGeom prst="rect">
            <a:avLst/>
          </a:prstGeom>
        </p:spPr>
      </p:pic>
      <p:sp>
        <p:nvSpPr>
          <p:cNvPr id="6" name="Rectangle 5"/>
          <p:cNvSpPr/>
          <p:nvPr/>
        </p:nvSpPr>
        <p:spPr>
          <a:xfrm>
            <a:off x="6138120" y="-2240279"/>
            <a:ext cx="3822288" cy="1580285"/>
          </a:xfrm>
          <a:prstGeom prst="rect">
            <a:avLst/>
          </a:prstGeom>
          <a:noFill/>
        </p:spPr>
        <p:txBody>
          <a:bodyPr wrap="none" lIns="101961" tIns="50981" rIns="101961" bIns="50981">
            <a:spAutoFit/>
          </a:bodyPr>
          <a:lstStyle/>
          <a:p>
            <a:pPr algn="ctr"/>
            <a:r>
              <a:rPr lang="en-US" sz="9600" b="1" dirty="0">
                <a:ln w="17780" cmpd="sng">
                  <a:solidFill>
                    <a:srgbClr val="FFFFFF"/>
                  </a:solidFill>
                  <a:prstDash val="solid"/>
                  <a:miter lim="800000"/>
                </a:ln>
                <a:solidFill>
                  <a:srgbClr val="0070C0"/>
                </a:solidFill>
                <a:latin typeface="Berlin Sans FB Demi" pitchFamily="34" charset="0"/>
              </a:rPr>
              <a:t>INDEX</a:t>
            </a:r>
          </a:p>
        </p:txBody>
      </p:sp>
      <p:sp>
        <p:nvSpPr>
          <p:cNvPr id="7" name="Rectangle 6"/>
          <p:cNvSpPr/>
          <p:nvPr/>
        </p:nvSpPr>
        <p:spPr>
          <a:xfrm>
            <a:off x="-2138678" y="-548041"/>
            <a:ext cx="21416012" cy="7412651"/>
          </a:xfrm>
          <a:prstGeom prst="rect">
            <a:avLst/>
          </a:prstGeom>
          <a:noFill/>
        </p:spPr>
        <p:txBody>
          <a:bodyPr wrap="square" lIns="101961" tIns="50981" rIns="101961" bIns="50981">
            <a:spAutoFit/>
          </a:bodyPr>
          <a:lstStyle/>
          <a:p>
            <a:pPr marL="509800" indent="-509800" algn="just">
              <a:buFont typeface="Arial" pitchFamily="34" charset="0"/>
              <a:buChar char="•"/>
            </a:pPr>
            <a:r>
              <a:rPr lang="en-US" sz="4000" b="1" dirty="0" err="1">
                <a:ln w="17780" cmpd="sng">
                  <a:solidFill>
                    <a:srgbClr val="FFFFFF"/>
                  </a:solidFill>
                  <a:prstDash val="solid"/>
                  <a:miter lim="800000"/>
                </a:ln>
                <a:latin typeface="Arial Black" pitchFamily="34" charset="0"/>
              </a:rPr>
              <a:t>Reconaissance</a:t>
            </a:r>
            <a:r>
              <a:rPr lang="en-US" sz="4000" b="1" dirty="0">
                <a:ln w="17780" cmpd="sng">
                  <a:solidFill>
                    <a:srgbClr val="FFFFFF"/>
                  </a:solidFill>
                  <a:prstDash val="solid"/>
                  <a:miter lim="800000"/>
                </a:ln>
                <a:latin typeface="Arial Black" pitchFamily="34" charset="0"/>
              </a:rPr>
              <a:t> </a:t>
            </a:r>
          </a:p>
          <a:p>
            <a:pPr marL="509800" indent="-509800" algn="just">
              <a:buFont typeface="Arial" pitchFamily="34" charset="0"/>
              <a:buChar char="•"/>
            </a:pPr>
            <a:r>
              <a:rPr lang="en-US" sz="4000" b="1" dirty="0">
                <a:ln w="17780" cmpd="sng">
                  <a:solidFill>
                    <a:srgbClr val="FFFFFF"/>
                  </a:solidFill>
                  <a:prstDash val="solid"/>
                  <a:miter lim="800000"/>
                </a:ln>
                <a:latin typeface="Arial Black" pitchFamily="34" charset="0"/>
              </a:rPr>
              <a:t>Importance of </a:t>
            </a:r>
            <a:r>
              <a:rPr lang="en-US" sz="4000" b="1" dirty="0" err="1" smtClean="0">
                <a:ln w="17780" cmpd="sng">
                  <a:solidFill>
                    <a:srgbClr val="FFFFFF"/>
                  </a:solidFill>
                  <a:prstDash val="solid"/>
                  <a:miter lim="800000"/>
                </a:ln>
                <a:latin typeface="Arial Black" pitchFamily="34" charset="0"/>
              </a:rPr>
              <a:t>Reconaissance</a:t>
            </a:r>
            <a:endParaRPr lang="en-US" sz="4000" b="1" dirty="0">
              <a:ln w="17780" cmpd="sng">
                <a:solidFill>
                  <a:srgbClr val="FFFFFF"/>
                </a:solidFill>
                <a:prstDash val="solid"/>
                <a:miter lim="800000"/>
              </a:ln>
              <a:latin typeface="Arial Black" pitchFamily="34" charset="0"/>
            </a:endParaRPr>
          </a:p>
          <a:p>
            <a:pPr marL="509800" indent="-509800" algn="just">
              <a:buFont typeface="Arial" pitchFamily="34" charset="0"/>
              <a:buChar char="•"/>
            </a:pPr>
            <a:r>
              <a:rPr lang="en-US" sz="4000" b="1" dirty="0">
                <a:ln w="17780" cmpd="sng">
                  <a:solidFill>
                    <a:srgbClr val="FFFFFF"/>
                  </a:solidFill>
                  <a:prstDash val="solid"/>
                  <a:miter lim="800000"/>
                </a:ln>
                <a:latin typeface="Arial Black" pitchFamily="34" charset="0"/>
              </a:rPr>
              <a:t>Understanding some tools used for </a:t>
            </a:r>
            <a:r>
              <a:rPr lang="en-US" sz="4000" b="1" dirty="0" err="1">
                <a:ln w="17780" cmpd="sng">
                  <a:solidFill>
                    <a:srgbClr val="FFFFFF"/>
                  </a:solidFill>
                  <a:prstDash val="solid"/>
                  <a:miter lim="800000"/>
                </a:ln>
                <a:latin typeface="Arial Black" pitchFamily="34" charset="0"/>
              </a:rPr>
              <a:t>Reconaissance</a:t>
            </a:r>
            <a:r>
              <a:rPr lang="en-US" sz="4000" b="1" dirty="0">
                <a:ln w="17780" cmpd="sng">
                  <a:solidFill>
                    <a:srgbClr val="FFFFFF"/>
                  </a:solidFill>
                  <a:prstDash val="solid"/>
                  <a:miter lim="800000"/>
                </a:ln>
                <a:latin typeface="Arial Black" pitchFamily="34" charset="0"/>
              </a:rPr>
              <a:t> </a:t>
            </a:r>
          </a:p>
          <a:p>
            <a:pPr marL="509800" indent="-509800" algn="just">
              <a:buFont typeface="Arial" pitchFamily="34" charset="0"/>
              <a:buChar char="•"/>
            </a:pPr>
            <a:r>
              <a:rPr lang="en-US" sz="4000" b="1" dirty="0">
                <a:ln w="17780" cmpd="sng">
                  <a:solidFill>
                    <a:srgbClr val="FFFFFF"/>
                  </a:solidFill>
                  <a:prstDash val="solid"/>
                  <a:miter lim="800000"/>
                </a:ln>
                <a:latin typeface="Arial Black" pitchFamily="34" charset="0"/>
              </a:rPr>
              <a:t>Network Scanning</a:t>
            </a:r>
          </a:p>
          <a:p>
            <a:pPr marL="509800" indent="-509800" algn="just">
              <a:buFont typeface="Arial" pitchFamily="34" charset="0"/>
              <a:buChar char="•"/>
            </a:pPr>
            <a:r>
              <a:rPr lang="en-US" sz="4000" b="1" dirty="0">
                <a:ln w="17780" cmpd="sng">
                  <a:solidFill>
                    <a:srgbClr val="FFFFFF"/>
                  </a:solidFill>
                  <a:prstDash val="solid"/>
                  <a:miter lim="800000"/>
                </a:ln>
                <a:latin typeface="Arial Black" pitchFamily="34" charset="0"/>
              </a:rPr>
              <a:t>Why Network Scanning ?</a:t>
            </a:r>
          </a:p>
          <a:p>
            <a:pPr marL="509800" indent="-509800" algn="just">
              <a:buFont typeface="Arial" pitchFamily="34" charset="0"/>
              <a:buChar char="•"/>
            </a:pPr>
            <a:r>
              <a:rPr lang="en-US" sz="4000" b="1" dirty="0">
                <a:ln w="17780" cmpd="sng">
                  <a:solidFill>
                    <a:srgbClr val="FFFFFF"/>
                  </a:solidFill>
                  <a:prstDash val="solid"/>
                  <a:miter lim="800000"/>
                </a:ln>
                <a:latin typeface="Arial Black" pitchFamily="34" charset="0"/>
              </a:rPr>
              <a:t>Tools for Network Scanning</a:t>
            </a:r>
          </a:p>
          <a:p>
            <a:pPr marL="509800" indent="-509800" algn="just">
              <a:buFont typeface="Arial" pitchFamily="34" charset="0"/>
              <a:buChar char="•"/>
            </a:pPr>
            <a:r>
              <a:rPr lang="en-US" sz="4000" b="1" dirty="0">
                <a:ln w="17780" cmpd="sng">
                  <a:solidFill>
                    <a:srgbClr val="FFFFFF"/>
                  </a:solidFill>
                  <a:prstDash val="solid"/>
                  <a:miter lim="800000"/>
                </a:ln>
                <a:latin typeface="Arial Black" pitchFamily="34" charset="0"/>
              </a:rPr>
              <a:t>Understanding Networking Scanning Tools with commands</a:t>
            </a:r>
          </a:p>
          <a:p>
            <a:pPr marL="509800" indent="-509800" algn="just">
              <a:buFont typeface="Arial" pitchFamily="34" charset="0"/>
              <a:buChar char="•"/>
            </a:pPr>
            <a:r>
              <a:rPr lang="en-US" sz="4000" b="1" dirty="0">
                <a:ln w="17780" cmpd="sng">
                  <a:solidFill>
                    <a:srgbClr val="FFFFFF"/>
                  </a:solidFill>
                  <a:prstDash val="solid"/>
                  <a:miter lim="800000"/>
                </a:ln>
                <a:latin typeface="Arial Black" pitchFamily="34" charset="0"/>
              </a:rPr>
              <a:t>Service Enumeration </a:t>
            </a:r>
          </a:p>
          <a:p>
            <a:pPr marL="509800" indent="-509800" algn="just">
              <a:buFont typeface="Arial" pitchFamily="34" charset="0"/>
              <a:buChar char="•"/>
            </a:pPr>
            <a:r>
              <a:rPr lang="en-US" sz="4000" b="1" dirty="0">
                <a:ln w="17780" cmpd="sng">
                  <a:solidFill>
                    <a:srgbClr val="FFFFFF"/>
                  </a:solidFill>
                  <a:prstDash val="solid"/>
                  <a:miter lim="800000"/>
                </a:ln>
                <a:latin typeface="Arial Black" pitchFamily="34" charset="0"/>
              </a:rPr>
              <a:t>Why Service Enumeration ?</a:t>
            </a:r>
          </a:p>
          <a:p>
            <a:pPr marL="509800" indent="-509800" algn="just">
              <a:buFont typeface="Arial" pitchFamily="34" charset="0"/>
              <a:buChar char="•"/>
            </a:pPr>
            <a:r>
              <a:rPr lang="en-US" sz="4000" b="1" dirty="0">
                <a:ln w="17780" cmpd="sng">
                  <a:solidFill>
                    <a:srgbClr val="FFFFFF"/>
                  </a:solidFill>
                  <a:prstDash val="solid"/>
                  <a:miter lim="800000"/>
                </a:ln>
                <a:latin typeface="Arial Black" pitchFamily="34" charset="0"/>
              </a:rPr>
              <a:t>Understanding Service Enumeration Types  with commands </a:t>
            </a:r>
          </a:p>
          <a:p>
            <a:pPr marL="509800" indent="-509800" algn="just">
              <a:buFont typeface="Arial" pitchFamily="34" charset="0"/>
              <a:buChar char="•"/>
            </a:pPr>
            <a:r>
              <a:rPr lang="en-US" sz="4000" b="1" dirty="0">
                <a:ln w="17780" cmpd="sng">
                  <a:solidFill>
                    <a:srgbClr val="FFFFFF"/>
                  </a:solidFill>
                  <a:prstDash val="solid"/>
                  <a:miter lim="800000"/>
                </a:ln>
                <a:latin typeface="Arial Black" pitchFamily="34" charset="0"/>
              </a:rPr>
              <a:t>References </a:t>
            </a:r>
          </a:p>
          <a:p>
            <a:pPr algn="just"/>
            <a:endParaRPr lang="en-US" sz="3500" b="1" dirty="0">
              <a:ln w="17780" cmpd="sng">
                <a:solidFill>
                  <a:srgbClr val="FFFFFF"/>
                </a:solidFill>
                <a:prstDash val="solid"/>
                <a:miter lim="800000"/>
              </a:ln>
              <a:solidFill>
                <a:srgbClr val="7030A0"/>
              </a:solidFill>
              <a:latin typeface="Arial Rounded MT Bold" pitchFamily="34" charset="0"/>
            </a:endParaRPr>
          </a:p>
        </p:txBody>
      </p:sp>
      <p:sp>
        <p:nvSpPr>
          <p:cNvPr id="11" name="Slide Number Placeholder 10"/>
          <p:cNvSpPr>
            <a:spLocks noGrp="1"/>
          </p:cNvSpPr>
          <p:nvPr>
            <p:ph type="sldNum" sz="quarter" idx="12"/>
          </p:nvPr>
        </p:nvSpPr>
        <p:spPr/>
        <p:txBody>
          <a:bodyPr/>
          <a:lstStyle/>
          <a:p>
            <a:fld id="{E5FBDEF2-5622-41DF-B7E0-BEBC1CC36F14}" type="slidenum">
              <a:rPr lang="en-US" smtClean="0"/>
              <a:t>2</a:t>
            </a:fld>
            <a:endParaRPr lang="en-US"/>
          </a:p>
        </p:txBody>
      </p:sp>
    </p:spTree>
    <p:extLst>
      <p:ext uri="{BB962C8B-B14F-4D97-AF65-F5344CB8AC3E}">
        <p14:creationId xmlns:p14="http://schemas.microsoft.com/office/powerpoint/2010/main" val="270622792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5FBDEF2-5622-41DF-B7E0-BEBC1CC36F14}" type="slidenum">
              <a:rPr lang="en-US" smtClean="0"/>
              <a:t>20</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01806" y="-2240275"/>
            <a:ext cx="8321039" cy="7674293"/>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7279" y="-2240280"/>
            <a:ext cx="19309080" cy="12908280"/>
          </a:xfrm>
          <a:prstGeom prst="rect">
            <a:avLst/>
          </a:prstGeom>
        </p:spPr>
      </p:pic>
      <p:sp>
        <p:nvSpPr>
          <p:cNvPr id="6" name="Rectangle 5"/>
          <p:cNvSpPr/>
          <p:nvPr/>
        </p:nvSpPr>
        <p:spPr>
          <a:xfrm>
            <a:off x="-4907276" y="-2240279"/>
            <a:ext cx="18989039" cy="6304655"/>
          </a:xfrm>
          <a:prstGeom prst="rect">
            <a:avLst/>
          </a:prstGeom>
          <a:noFill/>
        </p:spPr>
        <p:txBody>
          <a:bodyPr wrap="square" lIns="101961" tIns="50981" rIns="101961" bIns="50981">
            <a:spAutoFit/>
          </a:bodyPr>
          <a:lstStyle/>
          <a:p>
            <a:pPr algn="just"/>
            <a:r>
              <a:rPr lang="en-US" sz="5400" b="1" dirty="0">
                <a:ln w="17780" cmpd="sng">
                  <a:solidFill>
                    <a:srgbClr val="FFFFFF"/>
                  </a:solidFill>
                  <a:prstDash val="solid"/>
                  <a:miter lim="800000"/>
                </a:ln>
                <a:solidFill>
                  <a:srgbClr val="0070C0"/>
                </a:solidFill>
                <a:latin typeface="Berlin Sans FB Demi" pitchFamily="34" charset="0"/>
              </a:rPr>
              <a:t>2. SMB Enumeration</a:t>
            </a:r>
          </a:p>
          <a:p>
            <a:pPr algn="just"/>
            <a:endParaRPr lang="en-US" sz="3200" b="1" dirty="0">
              <a:ln w="17780" cmpd="sng">
                <a:solidFill>
                  <a:srgbClr val="FFFFFF"/>
                </a:solidFill>
                <a:prstDash val="solid"/>
                <a:miter lim="800000"/>
              </a:ln>
              <a:latin typeface="Arial Black" pitchFamily="34" charset="0"/>
            </a:endParaRPr>
          </a:p>
          <a:p>
            <a:pPr marL="509800" indent="-50980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stands for Server Message Block.</a:t>
            </a:r>
          </a:p>
          <a:p>
            <a:pPr marL="509800" indent="-50980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is a communication protocol used to share files, printers and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miscellanous</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communication between nodes on a network.</a:t>
            </a:r>
          </a:p>
          <a:p>
            <a:pPr marL="509800" indent="-509800" algn="just">
              <a:buFont typeface="Arial" pitchFamily="34" charset="0"/>
              <a:buChar char="•"/>
            </a:pPr>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algn="just"/>
            <a:r>
              <a:rPr lang="en-US" sz="3200" b="1" dirty="0">
                <a:ln w="17780" cmpd="sng">
                  <a:solidFill>
                    <a:srgbClr val="FFFFFF"/>
                  </a:solidFill>
                  <a:prstDash val="solid"/>
                  <a:miter lim="800000"/>
                </a:ln>
                <a:solidFill>
                  <a:schemeClr val="accent6">
                    <a:lumMod val="75000"/>
                  </a:schemeClr>
                </a:solidFill>
                <a:latin typeface="Arial Black" pitchFamily="34" charset="0"/>
              </a:rPr>
              <a:t> </a:t>
            </a:r>
            <a:r>
              <a:rPr lang="en-US" sz="3200" b="1" dirty="0">
                <a:ln w="17780" cmpd="sng">
                  <a:solidFill>
                    <a:srgbClr val="FFFFFF"/>
                  </a:solidFill>
                  <a:prstDash val="solid"/>
                  <a:miter lim="800000"/>
                </a:ln>
                <a:solidFill>
                  <a:srgbClr val="0070C0"/>
                </a:solidFill>
                <a:latin typeface="Berlin Sans FB Demi" pitchFamily="34" charset="0"/>
              </a:rPr>
              <a:t>How to perform SMB Enumeration :-</a:t>
            </a:r>
          </a:p>
          <a:p>
            <a:pPr algn="just"/>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nmap</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sC</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–p 139,445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sV</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target IP</a:t>
            </a:r>
          </a:p>
          <a:p>
            <a:pPr algn="just"/>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nmap</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 p139 --script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smb</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target IP </a:t>
            </a:r>
          </a:p>
          <a:p>
            <a:pPr algn="just"/>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nmap</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–p 445  --script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smb</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target IP</a:t>
            </a:r>
          </a:p>
          <a:p>
            <a:pPr algn="ctr"/>
            <a:endParaRPr lang="en-US" sz="61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368467" y="5434021"/>
            <a:ext cx="4897279" cy="5233988"/>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3916" y="3947159"/>
            <a:ext cx="10104116" cy="6720849"/>
          </a:xfrm>
          <a:prstGeom prst="rect">
            <a:avLst/>
          </a:prstGeom>
        </p:spPr>
      </p:pic>
    </p:spTree>
    <p:extLst>
      <p:ext uri="{BB962C8B-B14F-4D97-AF65-F5344CB8AC3E}">
        <p14:creationId xmlns:p14="http://schemas.microsoft.com/office/powerpoint/2010/main" val="29097861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2946" y="106680"/>
            <a:ext cx="14322858" cy="949452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87200" y="-1676400"/>
            <a:ext cx="17745652" cy="11579163"/>
          </a:xfrm>
          <a:prstGeom prst="rect">
            <a:avLst/>
          </a:prstGeom>
        </p:spPr>
      </p:pic>
      <p:sp>
        <p:nvSpPr>
          <p:cNvPr id="6" name="Rectangle 5"/>
          <p:cNvSpPr/>
          <p:nvPr/>
        </p:nvSpPr>
        <p:spPr>
          <a:xfrm>
            <a:off x="-9814560" y="452944"/>
            <a:ext cx="15148559" cy="8074371"/>
          </a:xfrm>
          <a:prstGeom prst="rect">
            <a:avLst/>
          </a:prstGeom>
          <a:noFill/>
        </p:spPr>
        <p:txBody>
          <a:bodyPr wrap="square" lIns="101961" tIns="50981" rIns="101961" bIns="50981">
            <a:spAutoFit/>
          </a:bodyPr>
          <a:lstStyle/>
          <a:p>
            <a:pPr lvl="1" algn="just"/>
            <a:r>
              <a:rPr lang="en-US" sz="6100" b="1" dirty="0">
                <a:ln w="17780" cmpd="sng">
                  <a:solidFill>
                    <a:srgbClr val="FFFFFF"/>
                  </a:solidFill>
                  <a:prstDash val="solid"/>
                  <a:miter lim="800000"/>
                </a:ln>
                <a:solidFill>
                  <a:srgbClr val="0070C0"/>
                </a:solidFill>
                <a:latin typeface="Berlin Sans FB Demi" pitchFamily="34" charset="0"/>
              </a:rPr>
              <a:t>3. SNMP Enumeration :</a:t>
            </a:r>
          </a:p>
          <a:p>
            <a:pPr lvl="1" algn="just"/>
            <a:endPar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Berlin Sans FB Demi" pitchFamily="34" charset="0"/>
            </a:endParaRPr>
          </a:p>
          <a:p>
            <a:pPr marL="764702" indent="-764702" algn="just">
              <a:buFont typeface="Arial" pitchFamily="34" charset="0"/>
              <a:buChar char="•"/>
            </a:pPr>
            <a:r>
              <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stands for Simple Network Management Protocol.</a:t>
            </a:r>
          </a:p>
          <a:p>
            <a:pPr marL="764702" indent="-764702" algn="just">
              <a:buFont typeface="Arial" pitchFamily="34" charset="0"/>
              <a:buChar char="•"/>
            </a:pPr>
            <a:r>
              <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is an Internet  Standard Protocol for collecting and organizing information of network devices  such as router ,cable modems, </a:t>
            </a:r>
            <a:r>
              <a:rPr lang="en-US" sz="36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switches,etc</a:t>
            </a:r>
            <a:r>
              <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t>
            </a:r>
          </a:p>
          <a:p>
            <a:pPr marL="764702" indent="-764702" algn="just">
              <a:buFont typeface="Arial" pitchFamily="34" charset="0"/>
              <a:buChar char="•"/>
            </a:pPr>
            <a:r>
              <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is used to monitor network ,detects network failure and sometime even to configure remote devices.</a:t>
            </a:r>
          </a:p>
          <a:p>
            <a:pPr marL="764702" indent="-764702" algn="just">
              <a:buFont typeface="Arial" pitchFamily="34" charset="0"/>
              <a:buChar char="•"/>
            </a:pPr>
            <a:r>
              <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It is used by network  Engineers.</a:t>
            </a:r>
          </a:p>
          <a:p>
            <a:pPr algn="just"/>
            <a:r>
              <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Arial Black" pitchFamily="34" charset="0"/>
              </a:rPr>
              <a:t>      </a:t>
            </a:r>
            <a:endParaRPr lang="en-US" sz="3600" b="1" dirty="0">
              <a:ln w="17780" cmpd="sng">
                <a:solidFill>
                  <a:srgbClr val="FFFFFF"/>
                </a:solidFill>
                <a:prstDash val="solid"/>
                <a:miter lim="800000"/>
              </a:ln>
              <a:solidFill>
                <a:srgbClr val="0070C0"/>
              </a:solidFill>
              <a:effectLst>
                <a:outerShdw blurRad="50800" algn="tl" rotWithShape="0">
                  <a:srgbClr val="000000"/>
                </a:outerShdw>
              </a:effectLst>
              <a:latin typeface="Berlin Sans FB Demi" pitchFamily="34" charset="0"/>
            </a:endParaRPr>
          </a:p>
          <a:p>
            <a:pPr algn="just"/>
            <a:r>
              <a:rPr lang="en-US" sz="3600" b="1" dirty="0">
                <a:ln w="17780" cmpd="sng">
                  <a:solidFill>
                    <a:srgbClr val="FFFFFF"/>
                  </a:solidFill>
                  <a:prstDash val="solid"/>
                  <a:miter lim="800000"/>
                </a:ln>
                <a:solidFill>
                  <a:srgbClr val="0070C0"/>
                </a:solidFill>
                <a:latin typeface="Berlin Sans FB Demi" pitchFamily="34" charset="0"/>
              </a:rPr>
              <a:t>How to perform SNMP  Enumeration :-</a:t>
            </a:r>
          </a:p>
          <a:p>
            <a:pPr algn="just"/>
            <a:r>
              <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6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nmap</a:t>
            </a:r>
            <a:r>
              <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6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sV</a:t>
            </a:r>
            <a:r>
              <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–script </a:t>
            </a:r>
            <a:r>
              <a:rPr lang="en-US" sz="36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snmp</a:t>
            </a:r>
            <a:r>
              <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-p 161 target </a:t>
            </a:r>
            <a:r>
              <a:rPr lang="en-US" sz="36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endParaRPr lang="en-US" sz="36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algn="just"/>
            <a:endParaRPr lang="en-US" sz="61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spTree>
    <p:extLst>
      <p:ext uri="{BB962C8B-B14F-4D97-AF65-F5344CB8AC3E}">
        <p14:creationId xmlns:p14="http://schemas.microsoft.com/office/powerpoint/2010/main" val="4282908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1"/>
          <p:cNvSpPr txBox="1">
            <a:spLocks/>
          </p:cNvSpPr>
          <p:nvPr/>
        </p:nvSpPr>
        <p:spPr>
          <a:xfrm>
            <a:off x="9387840" y="9112266"/>
            <a:ext cx="2987040" cy="511172"/>
          </a:xfrm>
          <a:prstGeom prst="rect">
            <a:avLst/>
          </a:prstGeom>
        </p:spPr>
        <p:txBody>
          <a:bodyPr vert="horz" lIns="101961" tIns="50981" rIns="101961" bIns="50981"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5FBDEF2-5622-41DF-B7E0-BEBC1CC36F14}" type="slidenum">
              <a:rPr lang="en-US" smtClean="0"/>
              <a:pPr/>
              <a:t>22</a:t>
            </a:fld>
            <a:endParaRPr lang="en-US"/>
          </a:p>
        </p:txBody>
      </p:sp>
      <p:pic>
        <p:nvPicPr>
          <p:cNvPr id="8" name="Picture Placeholder 7"/>
          <p:cNvPicPr>
            <a:picLocks noGrp="1" noChangeAspect="1"/>
          </p:cNvPicPr>
          <p:nvPr>
            <p:ph type="pic" idx="4294967295"/>
          </p:nvPr>
        </p:nvPicPr>
        <p:blipFill>
          <a:blip r:embed="rId3">
            <a:extLst>
              <a:ext uri="{28A0092B-C50C-407E-A947-70E740481C1C}">
                <a14:useLocalDpi xmlns:a14="http://schemas.microsoft.com/office/drawing/2010/main" val="0"/>
              </a:ext>
            </a:extLst>
          </a:blip>
          <a:srcRect l="12518" r="12518"/>
          <a:stretch>
            <a:fillRect/>
          </a:stretch>
        </p:blipFill>
        <p:spPr>
          <a:xfrm>
            <a:off x="-10436744" y="-620072"/>
            <a:ext cx="23231679" cy="14701838"/>
          </a:xfrm>
        </p:spPr>
      </p:pic>
      <p:sp>
        <p:nvSpPr>
          <p:cNvPr id="10" name="Rectangle 9"/>
          <p:cNvSpPr/>
          <p:nvPr/>
        </p:nvSpPr>
        <p:spPr>
          <a:xfrm>
            <a:off x="-10119357" y="-653208"/>
            <a:ext cx="22920957" cy="12167799"/>
          </a:xfrm>
          <a:prstGeom prst="rect">
            <a:avLst/>
          </a:prstGeom>
          <a:noFill/>
        </p:spPr>
        <p:txBody>
          <a:bodyPr wrap="square" lIns="101961" tIns="50981" rIns="101961" bIns="50981">
            <a:spAutoFit/>
          </a:bodyPr>
          <a:lstStyle/>
          <a:p>
            <a:pPr algn="just"/>
            <a:r>
              <a:rPr lang="en-US" sz="4600" b="1" dirty="0">
                <a:ln w="17780" cmpd="sng">
                  <a:solidFill>
                    <a:srgbClr val="FFFFFF"/>
                  </a:solidFill>
                  <a:prstDash val="solid"/>
                  <a:miter lim="800000"/>
                </a:ln>
                <a:solidFill>
                  <a:srgbClr val="0070C0"/>
                </a:solidFill>
                <a:effectLst>
                  <a:outerShdw blurRad="50800" algn="tl" rotWithShape="0">
                    <a:srgbClr val="000000"/>
                  </a:outerShdw>
                </a:effectLst>
                <a:latin typeface="Berlin Sans FB Demi" pitchFamily="34" charset="0"/>
              </a:rPr>
              <a:t>4. </a:t>
            </a:r>
            <a:r>
              <a:rPr lang="en-US" sz="4600" b="1" dirty="0">
                <a:ln w="17780" cmpd="sng">
                  <a:solidFill>
                    <a:srgbClr val="FFFFFF"/>
                  </a:solidFill>
                  <a:prstDash val="solid"/>
                  <a:miter lim="800000"/>
                </a:ln>
                <a:solidFill>
                  <a:srgbClr val="0070C0"/>
                </a:solidFill>
                <a:latin typeface="Berlin Sans FB Demi" pitchFamily="34" charset="0"/>
              </a:rPr>
              <a:t>DNS Enumeration</a:t>
            </a:r>
          </a:p>
          <a:p>
            <a:pPr algn="just"/>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Dnsenum</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is a multithreaded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perl</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script to enumerate DNS information of a domain and to discover non-contiguous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blocks. The main purpose of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Dnsenum</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is to gather as much information as possible about a domain. The program currently performs the following operations:</a:t>
            </a:r>
          </a:p>
          <a:p>
            <a:pPr algn="just"/>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Get the host’s addresses (A record).</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Get the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nameservers</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(threaded).</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Get the MX record (threaded)</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Get extra names and subdomains via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google</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scraping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google</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query =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allinurl</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-www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site:domain</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Brute force subdomains from file, can also perform recursion on subdomain that have NS records (all threaded).</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Perform reverse lookups on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netranges</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(C class or/and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whois</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netranges</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(threaded).</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Write to domain_ips.txt file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-blocks.</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This program is useful for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pentesters</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ethical hackers and forensics experts. It also can be used for security tests.</a:t>
            </a:r>
          </a:p>
          <a:p>
            <a:pPr marL="382350" indent="-382350" algn="just">
              <a:buFont typeface="Arial" pitchFamily="34" charset="0"/>
              <a:buChar char="•"/>
            </a:pPr>
            <a:r>
              <a:rPr lang="en-US" sz="3200" b="1" dirty="0">
                <a:ln w="17780" cmpd="sng">
                  <a:solidFill>
                    <a:srgbClr val="FFFFFF"/>
                  </a:solidFill>
                  <a:prstDash val="solid"/>
                  <a:miter lim="800000"/>
                </a:ln>
                <a:solidFill>
                  <a:srgbClr val="0070C0"/>
                </a:solidFill>
                <a:latin typeface="Berlin Sans FB Demi" pitchFamily="34" charset="0"/>
              </a:rPr>
              <a:t>How to </a:t>
            </a:r>
            <a:r>
              <a:rPr lang="en-US" sz="3200" b="1" dirty="0" smtClean="0">
                <a:ln w="17780" cmpd="sng">
                  <a:solidFill>
                    <a:srgbClr val="FFFFFF"/>
                  </a:solidFill>
                  <a:prstDash val="solid"/>
                  <a:miter lim="800000"/>
                </a:ln>
                <a:solidFill>
                  <a:srgbClr val="0070C0"/>
                </a:solidFill>
                <a:latin typeface="Berlin Sans FB Demi" pitchFamily="34" charset="0"/>
              </a:rPr>
              <a:t>perform </a:t>
            </a:r>
            <a:r>
              <a:rPr lang="en-US" sz="3200" b="1" dirty="0" err="1" smtClean="0">
                <a:ln w="17780" cmpd="sng">
                  <a:solidFill>
                    <a:srgbClr val="FFFFFF"/>
                  </a:solidFill>
                  <a:prstDash val="solid"/>
                  <a:miter lim="800000"/>
                </a:ln>
                <a:solidFill>
                  <a:srgbClr val="0070C0"/>
                </a:solidFill>
                <a:latin typeface="Berlin Sans FB Demi" pitchFamily="34" charset="0"/>
              </a:rPr>
              <a:t>dns</a:t>
            </a:r>
            <a:r>
              <a:rPr lang="en-US" sz="3200" b="1" dirty="0" smtClean="0">
                <a:ln w="17780" cmpd="sng">
                  <a:solidFill>
                    <a:srgbClr val="FFFFFF"/>
                  </a:solidFill>
                  <a:prstDash val="solid"/>
                  <a:miter lim="800000"/>
                </a:ln>
                <a:solidFill>
                  <a:srgbClr val="0070C0"/>
                </a:solidFill>
                <a:latin typeface="Berlin Sans FB Demi" pitchFamily="34" charset="0"/>
              </a:rPr>
              <a:t> enumeration :-</a:t>
            </a:r>
            <a:endParaRPr lang="en-US" sz="3200" b="1" dirty="0">
              <a:ln w="17780" cmpd="sng">
                <a:solidFill>
                  <a:srgbClr val="FFFFFF"/>
                </a:solidFill>
                <a:prstDash val="solid"/>
                <a:miter lim="800000"/>
              </a:ln>
              <a:solidFill>
                <a:srgbClr val="0070C0"/>
              </a:solidFill>
              <a:latin typeface="Berlin Sans FB Demi" pitchFamily="34" charset="0"/>
            </a:endParaRPr>
          </a:p>
          <a:p>
            <a:pPr algn="just"/>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In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linux</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terminal enter the command   </a:t>
            </a:r>
          </a:p>
          <a:p>
            <a:pPr algn="just"/>
            <a:r>
              <a:rPr lang="en-US" sz="3200" b="1" dirty="0">
                <a:ln w="17780" cmpd="sng">
                  <a:solidFill>
                    <a:srgbClr val="FFFFFF"/>
                  </a:solidFill>
                  <a:prstDash val="solid"/>
                  <a:miter lim="800000"/>
                </a:ln>
                <a:solidFill>
                  <a:srgbClr val="460EE2"/>
                </a:solidFill>
                <a:latin typeface="Arial Black" pitchFamily="34" charset="0"/>
              </a:rPr>
              <a:t>    </a:t>
            </a:r>
            <a:r>
              <a:rPr lang="en-US" sz="3200" b="1" dirty="0" err="1">
                <a:ln w="17780" cmpd="sng">
                  <a:solidFill>
                    <a:srgbClr val="FFFFFF"/>
                  </a:solidFill>
                  <a:prstDash val="solid"/>
                  <a:miter lim="800000"/>
                </a:ln>
                <a:solidFill>
                  <a:srgbClr val="460EE2"/>
                </a:solidFill>
                <a:latin typeface="Arial Black" pitchFamily="34" charset="0"/>
              </a:rPr>
              <a:t>dnsenum</a:t>
            </a:r>
            <a:r>
              <a:rPr lang="en-US" sz="3200" b="1" dirty="0">
                <a:ln w="17780" cmpd="sng">
                  <a:solidFill>
                    <a:srgbClr val="FFFFFF"/>
                  </a:solidFill>
                  <a:prstDash val="solid"/>
                  <a:miter lim="800000"/>
                </a:ln>
                <a:solidFill>
                  <a:srgbClr val="460EE2"/>
                </a:solidFill>
                <a:latin typeface="Arial Black" pitchFamily="34" charset="0"/>
              </a:rPr>
              <a:t> </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website name</a:t>
            </a:r>
          </a:p>
          <a:p>
            <a:pPr algn="just"/>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On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Nmap</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nmap</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sU</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–p53 –script </a:t>
            </a:r>
            <a:r>
              <a:rPr lang="en-US" sz="32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dns-nec-enum</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website </a:t>
            </a:r>
            <a:r>
              <a:rPr lang="en-US" sz="32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name</a:t>
            </a:r>
          </a:p>
          <a:p>
            <a:pPr algn="just"/>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2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2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nmap</a:t>
            </a:r>
            <a:r>
              <a:rPr lang="en-US" sz="32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–T4 –p53 –script </a:t>
            </a:r>
            <a:r>
              <a:rPr lang="en-US" sz="3200" b="1" dirty="0" err="1"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dns</a:t>
            </a:r>
            <a:r>
              <a:rPr lang="en-US" sz="32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-brute website name</a:t>
            </a:r>
            <a:endPar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algn="just"/>
            <a:r>
              <a:rPr lang="en-US" sz="3200" b="1" dirty="0">
                <a:ln w="17780" cmpd="sng">
                  <a:solidFill>
                    <a:srgbClr val="FFFFFF"/>
                  </a:solidFill>
                  <a:prstDash val="solid"/>
                  <a:miter lim="800000"/>
                </a:ln>
                <a:solidFill>
                  <a:srgbClr val="002060"/>
                </a:solidFill>
                <a:latin typeface="Arial Black" pitchFamily="34" charset="0"/>
              </a:rPr>
              <a:t>Note: One of the tool for performing service </a:t>
            </a:r>
          </a:p>
          <a:p>
            <a:pPr algn="just"/>
            <a:r>
              <a:rPr lang="en-US" sz="3200" b="1" dirty="0">
                <a:ln w="17780" cmpd="sng">
                  <a:solidFill>
                    <a:srgbClr val="FFFFFF"/>
                  </a:solidFill>
                  <a:prstDash val="solid"/>
                  <a:miter lim="800000"/>
                </a:ln>
                <a:solidFill>
                  <a:srgbClr val="002060"/>
                </a:solidFill>
                <a:latin typeface="Arial Black" pitchFamily="34" charset="0"/>
              </a:rPr>
              <a:t>                  enumeration is Enum4linux</a:t>
            </a:r>
          </a:p>
          <a:p>
            <a:pPr algn="just"/>
            <a:r>
              <a:rPr lang="en-US" sz="2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Arial Black" pitchFamily="34" charset="0"/>
              </a:rPr>
              <a:t>      </a:t>
            </a:r>
          </a:p>
          <a:p>
            <a:pPr marL="382350" indent="-382350" algn="just">
              <a:buFont typeface="Arial" pitchFamily="34" charset="0"/>
              <a:buChar char="•"/>
            </a:pPr>
            <a:endParaRPr lang="en-US" sz="2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382350" indent="-382350" algn="just">
              <a:buFont typeface="Arial" pitchFamily="34" charset="0"/>
              <a:buChar char="•"/>
            </a:pPr>
            <a:r>
              <a:rPr lang="en-US" sz="2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endParaRPr lang="en-US"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Arial Black" pitchFamily="34" charset="0"/>
            </a:endParaRP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801600" y="-620072"/>
            <a:ext cx="7040880" cy="4353878"/>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01600" y="8767771"/>
            <a:ext cx="7254240" cy="5313998"/>
          </a:xfrm>
          <a:prstGeom prst="rect">
            <a:avLst/>
          </a:prstGeom>
        </p:spPr>
      </p:pic>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801602" y="3850721"/>
            <a:ext cx="7374257" cy="5261529"/>
          </a:xfrm>
          <a:prstGeom prst="rect">
            <a:avLst/>
          </a:prstGeom>
        </p:spPr>
      </p:pic>
    </p:spTree>
    <p:extLst>
      <p:ext uri="{BB962C8B-B14F-4D97-AF65-F5344CB8AC3E}">
        <p14:creationId xmlns:p14="http://schemas.microsoft.com/office/powerpoint/2010/main" val="36062783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5FBDEF2-5622-41DF-B7E0-BEBC1CC36F14}" type="slidenum">
              <a:rPr lang="en-US" smtClean="0"/>
              <a:t>23</a:t>
            </a:fld>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6200" y="-139147"/>
            <a:ext cx="16572508" cy="9753599"/>
          </a:xfrm>
          <a:prstGeom prst="rect">
            <a:avLst/>
          </a:prstGeom>
        </p:spPr>
      </p:pic>
      <p:sp>
        <p:nvSpPr>
          <p:cNvPr id="9" name="Rectangle 8"/>
          <p:cNvSpPr/>
          <p:nvPr/>
        </p:nvSpPr>
        <p:spPr>
          <a:xfrm>
            <a:off x="-7391399" y="304801"/>
            <a:ext cx="16267708" cy="6632585"/>
          </a:xfrm>
          <a:prstGeom prst="rect">
            <a:avLst/>
          </a:prstGeom>
        </p:spPr>
        <p:txBody>
          <a:bodyPr wrap="square">
            <a:spAutoFit/>
          </a:bodyPr>
          <a:lstStyle/>
          <a:p>
            <a:r>
              <a:rPr lang="en-US" sz="6000" dirty="0">
                <a:solidFill>
                  <a:srgbClr val="0070C0"/>
                </a:solidFill>
                <a:latin typeface="Berlin Sans FB Demi" pitchFamily="34" charset="0"/>
              </a:rPr>
              <a:t>SMTP Enumeration</a:t>
            </a:r>
          </a:p>
          <a:p>
            <a:endParaRPr lang="en-US" sz="2800" dirty="0"/>
          </a:p>
          <a:p>
            <a:r>
              <a:rPr lang="en-US" sz="2800" dirty="0">
                <a:latin typeface="Arial Black" pitchFamily="34" charset="0"/>
              </a:rPr>
              <a:t>SMTP (Simple Mail Transfer Protocol) is a set of communication guidelines that allow web applications to perform communication tasks over the internet, including emails. It is a part of the TCP/IP protocol and works on moving emails across the network. SMTP enumeration allows us to identify valid users on the SMTP </a:t>
            </a:r>
            <a:r>
              <a:rPr lang="en-US" sz="2800" dirty="0" err="1" smtClean="0">
                <a:latin typeface="Arial Black" pitchFamily="34" charset="0"/>
              </a:rPr>
              <a:t>server.SMTP</a:t>
            </a:r>
            <a:r>
              <a:rPr lang="en-US" sz="2800" dirty="0" smtClean="0">
                <a:latin typeface="Arial Black" pitchFamily="34" charset="0"/>
              </a:rPr>
              <a:t> </a:t>
            </a:r>
            <a:r>
              <a:rPr lang="en-US" sz="2800" dirty="0">
                <a:latin typeface="Arial Black" pitchFamily="34" charset="0"/>
              </a:rPr>
              <a:t>enumeration is a technique used to enumerate the SMTP service that is running on the target server</a:t>
            </a:r>
            <a:r>
              <a:rPr lang="en-US" sz="2800" dirty="0" smtClean="0">
                <a:latin typeface="Arial Black" pitchFamily="34" charset="0"/>
              </a:rPr>
              <a:t>.</a:t>
            </a:r>
          </a:p>
          <a:p>
            <a:endParaRPr lang="en-US" sz="2800" dirty="0">
              <a:latin typeface="Arial Black" pitchFamily="34" charset="0"/>
            </a:endParaRPr>
          </a:p>
          <a:p>
            <a:r>
              <a:rPr lang="en-US" sz="3600" dirty="0" smtClean="0">
                <a:solidFill>
                  <a:srgbClr val="0070C0"/>
                </a:solidFill>
                <a:latin typeface="Berlin Sans FB Demi" pitchFamily="34" charset="0"/>
              </a:rPr>
              <a:t>How to perform SMTP Enumeration :-</a:t>
            </a:r>
          </a:p>
          <a:p>
            <a:endParaRPr lang="en-US" sz="2800" dirty="0" smtClean="0">
              <a:latin typeface="Arial Black" pitchFamily="34" charset="0"/>
            </a:endParaRPr>
          </a:p>
          <a:p>
            <a:r>
              <a:rPr lang="en-US" sz="2800" dirty="0">
                <a:latin typeface="Arial Black" pitchFamily="34" charset="0"/>
              </a:rPr>
              <a:t> </a:t>
            </a:r>
            <a:r>
              <a:rPr lang="en-US" sz="2800" dirty="0" smtClean="0">
                <a:latin typeface="Arial Black" pitchFamily="34" charset="0"/>
              </a:rPr>
              <a:t>    </a:t>
            </a:r>
            <a:r>
              <a:rPr lang="en-US" sz="2800" dirty="0" err="1" smtClean="0">
                <a:latin typeface="Arial Black" pitchFamily="34" charset="0"/>
              </a:rPr>
              <a:t>nmap</a:t>
            </a:r>
            <a:r>
              <a:rPr lang="en-US" sz="2800" dirty="0" smtClean="0">
                <a:latin typeface="Arial Black" pitchFamily="34" charset="0"/>
              </a:rPr>
              <a:t> –p25 –script=</a:t>
            </a:r>
            <a:r>
              <a:rPr lang="en-US" sz="2800" dirty="0" err="1" smtClean="0">
                <a:latin typeface="Arial Black" pitchFamily="34" charset="0"/>
              </a:rPr>
              <a:t>smtp-enum</a:t>
            </a:r>
            <a:r>
              <a:rPr lang="en-US" sz="2800" dirty="0" smtClean="0">
                <a:latin typeface="Arial Black" pitchFamily="34" charset="0"/>
              </a:rPr>
              <a:t>* IP address</a:t>
            </a:r>
          </a:p>
          <a:p>
            <a:r>
              <a:rPr lang="en-US" sz="2800" dirty="0">
                <a:latin typeface="Arial Black" pitchFamily="34" charset="0"/>
              </a:rPr>
              <a:t> </a:t>
            </a:r>
            <a:r>
              <a:rPr lang="en-US" sz="2800" dirty="0" smtClean="0">
                <a:latin typeface="Arial Black" pitchFamily="34" charset="0"/>
              </a:rPr>
              <a:t>    </a:t>
            </a:r>
            <a:r>
              <a:rPr lang="en-US" sz="2800" dirty="0" err="1" smtClean="0">
                <a:latin typeface="Arial Black" pitchFamily="34" charset="0"/>
              </a:rPr>
              <a:t>nmap</a:t>
            </a:r>
            <a:r>
              <a:rPr lang="en-US" sz="2800" dirty="0" smtClean="0">
                <a:latin typeface="Arial Black" pitchFamily="34" charset="0"/>
              </a:rPr>
              <a:t> –script=</a:t>
            </a:r>
            <a:r>
              <a:rPr lang="en-US" sz="2800" dirty="0" err="1" smtClean="0">
                <a:latin typeface="Arial Black" pitchFamily="34" charset="0"/>
              </a:rPr>
              <a:t>smtp</a:t>
            </a:r>
            <a:r>
              <a:rPr lang="en-US" sz="2800" dirty="0" smtClean="0">
                <a:latin typeface="Arial Black" pitchFamily="34" charset="0"/>
              </a:rPr>
              <a:t>-</a:t>
            </a:r>
            <a:r>
              <a:rPr lang="en-US" sz="2800" dirty="0" err="1" smtClean="0">
                <a:latin typeface="Arial Black" pitchFamily="34" charset="0"/>
              </a:rPr>
              <a:t>enum</a:t>
            </a:r>
            <a:r>
              <a:rPr lang="en-US" sz="2800" dirty="0" smtClean="0">
                <a:latin typeface="Arial Black" pitchFamily="34" charset="0"/>
              </a:rPr>
              <a:t>-users IP address</a:t>
            </a:r>
            <a:endParaRPr lang="en-US" sz="2800" dirty="0">
              <a:latin typeface="Arial Black" pitchFamily="34" charset="0"/>
            </a:endParaRPr>
          </a:p>
          <a:p>
            <a:endParaRPr lang="en-US" dirty="0"/>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76085" y="-172278"/>
            <a:ext cx="8686800" cy="5800101"/>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84371" y="5627823"/>
            <a:ext cx="8771284" cy="3953497"/>
          </a:xfrm>
          <a:prstGeom prst="rect">
            <a:avLst/>
          </a:prstGeom>
        </p:spPr>
      </p:pic>
    </p:spTree>
    <p:extLst>
      <p:ext uri="{BB962C8B-B14F-4D97-AF65-F5344CB8AC3E}">
        <p14:creationId xmlns:p14="http://schemas.microsoft.com/office/powerpoint/2010/main" val="20815913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5FBDEF2-5622-41DF-B7E0-BEBC1CC36F14}" type="slidenum">
              <a:rPr lang="en-US" smtClean="0"/>
              <a:t>24</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097" y="0"/>
            <a:ext cx="12801600" cy="9601200"/>
          </a:xfrm>
          <a:prstGeom prst="rect">
            <a:avLst/>
          </a:prstGeom>
        </p:spPr>
      </p:pic>
      <p:sp>
        <p:nvSpPr>
          <p:cNvPr id="4" name="Rectangle 3"/>
          <p:cNvSpPr/>
          <p:nvPr/>
        </p:nvSpPr>
        <p:spPr>
          <a:xfrm>
            <a:off x="27071" y="213366"/>
            <a:ext cx="12774532" cy="3350000"/>
          </a:xfrm>
          <a:prstGeom prst="rect">
            <a:avLst/>
          </a:prstGeom>
          <a:noFill/>
        </p:spPr>
        <p:txBody>
          <a:bodyPr wrap="square" lIns="101961" tIns="50981" rIns="101961" bIns="50981">
            <a:spAutoFit/>
          </a:bodyPr>
          <a:lstStyle/>
          <a:p>
            <a:pPr algn="ctr"/>
            <a:r>
              <a:rPr lang="en-US" sz="6100" b="1" dirty="0">
                <a:ln w="17780" cmpd="sng">
                  <a:solidFill>
                    <a:srgbClr val="FFFFFF"/>
                  </a:solidFill>
                  <a:prstDash val="solid"/>
                  <a:miter lim="800000"/>
                </a:ln>
                <a:solidFill>
                  <a:srgbClr val="460EE2"/>
                </a:solidFill>
                <a:effectLst>
                  <a:outerShdw blurRad="50800" algn="tl" rotWithShape="0">
                    <a:srgbClr val="000000"/>
                  </a:outerShdw>
                </a:effectLst>
                <a:latin typeface="Berlin Sans FB Demi" pitchFamily="34" charset="0"/>
              </a:rPr>
              <a:t>References</a:t>
            </a:r>
            <a:r>
              <a:rPr lang="en-US" sz="6100" b="1" dirty="0">
                <a:ln w="17780" cmpd="sng">
                  <a:solidFill>
                    <a:srgbClr val="FFFFFF"/>
                  </a:solidFill>
                  <a:prstDash val="solid"/>
                  <a:miter lim="800000"/>
                </a:ln>
                <a:solidFill>
                  <a:srgbClr val="460EE2"/>
                </a:solidFill>
                <a:effectLst>
                  <a:outerShdw blurRad="50800" algn="tl" rotWithShape="0">
                    <a:srgbClr val="000000"/>
                  </a:outerShdw>
                </a:effectLst>
              </a:rPr>
              <a:t> </a:t>
            </a:r>
          </a:p>
          <a:p>
            <a:pPr marL="457200" indent="-457200" algn="just">
              <a:buFont typeface="Wingdings" pitchFamily="2" charset="2"/>
              <a:buChar char="q"/>
            </a:pPr>
            <a:r>
              <a:rPr lang="en-US" sz="3000" b="1" dirty="0">
                <a:ln w="17780" cmpd="sng">
                  <a:solidFill>
                    <a:srgbClr val="FFFFFF"/>
                  </a:solidFill>
                  <a:prstDash val="solid"/>
                  <a:miter lim="800000"/>
                </a:ln>
                <a:latin typeface="Berlin Sans FB Demi" pitchFamily="34" charset="0"/>
              </a:rPr>
              <a:t>Google</a:t>
            </a:r>
          </a:p>
          <a:p>
            <a:pPr marL="457200" indent="-457200" algn="just">
              <a:buFont typeface="Wingdings" pitchFamily="2" charset="2"/>
              <a:buChar char="q"/>
            </a:pPr>
            <a:r>
              <a:rPr lang="en-US" sz="3000" b="1" dirty="0" err="1">
                <a:ln w="17780" cmpd="sng">
                  <a:solidFill>
                    <a:srgbClr val="FFFFFF"/>
                  </a:solidFill>
                  <a:prstDash val="solid"/>
                  <a:miter lim="800000"/>
                </a:ln>
                <a:latin typeface="Berlin Sans FB Demi" pitchFamily="34" charset="0"/>
              </a:rPr>
              <a:t>Youtube</a:t>
            </a:r>
            <a:endParaRPr lang="en-US" sz="3000" b="1" dirty="0">
              <a:ln w="17780" cmpd="sng">
                <a:solidFill>
                  <a:srgbClr val="FFFFFF"/>
                </a:solidFill>
                <a:prstDash val="solid"/>
                <a:miter lim="800000"/>
              </a:ln>
              <a:latin typeface="Berlin Sans FB Demi" pitchFamily="34" charset="0"/>
            </a:endParaRPr>
          </a:p>
          <a:p>
            <a:pPr marL="457200" indent="-457200" algn="just">
              <a:buFont typeface="Wingdings" pitchFamily="2" charset="2"/>
              <a:buChar char="q"/>
            </a:pPr>
            <a:r>
              <a:rPr lang="en-US" sz="3000" b="1" dirty="0" err="1">
                <a:ln w="17780" cmpd="sng">
                  <a:solidFill>
                    <a:srgbClr val="FFFFFF"/>
                  </a:solidFill>
                  <a:prstDash val="solid"/>
                  <a:miter lim="800000"/>
                </a:ln>
                <a:latin typeface="Berlin Sans FB Demi" pitchFamily="34" charset="0"/>
              </a:rPr>
              <a:t>Chatgpt</a:t>
            </a:r>
            <a:endParaRPr lang="en-US" sz="3000" b="1" dirty="0">
              <a:ln w="17780" cmpd="sng">
                <a:solidFill>
                  <a:srgbClr val="FFFFFF"/>
                </a:solidFill>
                <a:prstDash val="solid"/>
                <a:miter lim="800000"/>
              </a:ln>
              <a:latin typeface="Berlin Sans FB Demi" pitchFamily="34" charset="0"/>
            </a:endParaRPr>
          </a:p>
          <a:p>
            <a:pPr marL="457200" indent="-457200" algn="just">
              <a:buFont typeface="Wingdings" pitchFamily="2" charset="2"/>
              <a:buChar char="q"/>
            </a:pPr>
            <a:r>
              <a:rPr lang="en-US" sz="3000" b="1" dirty="0">
                <a:ln w="17780" cmpd="sng">
                  <a:solidFill>
                    <a:srgbClr val="FFFFFF"/>
                  </a:solidFill>
                  <a:prstDash val="solid"/>
                  <a:miter lim="800000"/>
                </a:ln>
                <a:latin typeface="Berlin Sans FB Demi" pitchFamily="34" charset="0"/>
              </a:rPr>
              <a:t>Copilot</a:t>
            </a:r>
          </a:p>
          <a:p>
            <a:pPr algn="ctr"/>
            <a:endParaRPr lang="en-US" sz="3000" b="1" dirty="0">
              <a:ln w="17780" cmpd="sng">
                <a:solidFill>
                  <a:srgbClr val="FFFFFF"/>
                </a:solidFill>
                <a:prstDash val="solid"/>
                <a:miter lim="800000"/>
              </a:ln>
              <a:latin typeface="Berlin Sans FB Demi" pitchFamily="34" charset="0"/>
            </a:endParaRPr>
          </a:p>
        </p:txBody>
      </p:sp>
    </p:spTree>
    <p:extLst>
      <p:ext uri="{BB962C8B-B14F-4D97-AF65-F5344CB8AC3E}">
        <p14:creationId xmlns:p14="http://schemas.microsoft.com/office/powerpoint/2010/main" val="2149048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80" y="1577975"/>
            <a:ext cx="11521440" cy="6443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3441" y="1791335"/>
            <a:ext cx="11521440" cy="6443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7000" y="997296"/>
            <a:ext cx="23241000" cy="13316153"/>
          </a:xfrm>
          <a:prstGeom prst="rect">
            <a:avLst/>
          </a:prstGeom>
        </p:spPr>
      </p:pic>
      <p:sp>
        <p:nvSpPr>
          <p:cNvPr id="5" name="Rectangle 4"/>
          <p:cNvSpPr/>
          <p:nvPr/>
        </p:nvSpPr>
        <p:spPr>
          <a:xfrm>
            <a:off x="-4706621" y="530319"/>
            <a:ext cx="20802600" cy="933954"/>
          </a:xfrm>
          <a:prstGeom prst="rect">
            <a:avLst/>
          </a:prstGeom>
          <a:noFill/>
        </p:spPr>
        <p:txBody>
          <a:bodyPr wrap="square" lIns="101961" tIns="50981" rIns="101961" bIns="50981">
            <a:spAutoFit/>
          </a:bodyPr>
          <a:lstStyle/>
          <a:p>
            <a:pPr algn="ctr"/>
            <a:r>
              <a:rPr lang="en-US" sz="5400" b="1" dirty="0" err="1">
                <a:ln w="17780" cmpd="sng">
                  <a:solidFill>
                    <a:srgbClr val="FFFFFF"/>
                  </a:solidFill>
                  <a:prstDash val="solid"/>
                  <a:miter lim="800000"/>
                </a:ln>
                <a:solidFill>
                  <a:srgbClr val="0070C0"/>
                </a:solidFill>
                <a:latin typeface="Berlin Sans FB Demi" pitchFamily="34" charset="0"/>
              </a:rPr>
              <a:t>Reconaissance</a:t>
            </a:r>
            <a:r>
              <a:rPr lang="en-US" sz="5400" b="1" dirty="0">
                <a:ln w="17780" cmpd="sng">
                  <a:solidFill>
                    <a:srgbClr val="FFFFFF"/>
                  </a:solidFill>
                  <a:prstDash val="solid"/>
                  <a:miter lim="800000"/>
                </a:ln>
                <a:solidFill>
                  <a:srgbClr val="0070C0"/>
                </a:solidFill>
                <a:latin typeface="Berlin Sans FB Demi" pitchFamily="34" charset="0"/>
              </a:rPr>
              <a:t> (Information Gathering)</a:t>
            </a:r>
          </a:p>
        </p:txBody>
      </p:sp>
      <p:sp>
        <p:nvSpPr>
          <p:cNvPr id="6" name="Rectangle 5"/>
          <p:cNvSpPr/>
          <p:nvPr/>
        </p:nvSpPr>
        <p:spPr>
          <a:xfrm>
            <a:off x="-5867400" y="2133608"/>
            <a:ext cx="22390097" cy="8966923"/>
          </a:xfrm>
          <a:prstGeom prst="rect">
            <a:avLst/>
          </a:prstGeom>
          <a:noFill/>
        </p:spPr>
        <p:txBody>
          <a:bodyPr wrap="square" lIns="101961" tIns="50981" rIns="101961" bIns="50981">
            <a:spAutoFit/>
          </a:bodyPr>
          <a:lstStyle/>
          <a:p>
            <a:pPr algn="just"/>
            <a:r>
              <a:rPr lang="en-US" sz="3600" b="1" dirty="0" err="1">
                <a:ln w="17780" cmpd="sng">
                  <a:solidFill>
                    <a:srgbClr val="FFFFFF"/>
                  </a:solidFill>
                  <a:prstDash val="solid"/>
                  <a:miter lim="800000"/>
                </a:ln>
                <a:solidFill>
                  <a:srgbClr val="0070C0"/>
                </a:solidFill>
                <a:latin typeface="Arial Black" pitchFamily="34" charset="0"/>
              </a:rPr>
              <a:t>Reconaissance</a:t>
            </a:r>
            <a:r>
              <a:rPr lang="en-US" sz="3600" b="1" dirty="0">
                <a:ln w="17780" cmpd="sng">
                  <a:solidFill>
                    <a:srgbClr val="FFFFFF"/>
                  </a:solidFill>
                  <a:prstDash val="solid"/>
                  <a:miter lim="800000"/>
                </a:ln>
                <a:solidFill>
                  <a:srgbClr val="0070C0"/>
                </a:solidFill>
                <a:latin typeface="Arial Black" pitchFamily="34" charset="0"/>
              </a:rPr>
              <a:t> :-</a:t>
            </a:r>
            <a:r>
              <a:rPr lang="en-US" sz="3600" b="1" dirty="0">
                <a:ln w="17780" cmpd="sng">
                  <a:solidFill>
                    <a:srgbClr val="FFFFFF"/>
                  </a:solidFill>
                  <a:prstDash val="solid"/>
                  <a:miter lim="800000"/>
                </a:ln>
                <a:solidFill>
                  <a:srgbClr val="0070C0"/>
                </a:solidFill>
                <a:latin typeface="+mj-lt"/>
              </a:rPr>
              <a:t> </a:t>
            </a:r>
            <a:r>
              <a:rPr lang="en-US" sz="3600" b="1" dirty="0">
                <a:ln w="17780" cmpd="sng">
                  <a:solidFill>
                    <a:srgbClr val="FFFFFF"/>
                  </a:solidFill>
                  <a:prstDash val="solid"/>
                  <a:miter lim="800000"/>
                </a:ln>
                <a:latin typeface="Arial Black" pitchFamily="34" charset="0"/>
              </a:rPr>
              <a:t>It refers to process of gathering information about a target   system ,network or organization to identify potential vulnerabilities. This is typically the first phase of ethical hacking where hackers/ethical hackers collect as much as information about a target .</a:t>
            </a:r>
          </a:p>
          <a:p>
            <a:pPr algn="just"/>
            <a:r>
              <a:rPr lang="en-US" sz="3600" b="1" dirty="0">
                <a:ln w="17780" cmpd="sng">
                  <a:solidFill>
                    <a:srgbClr val="FFFFFF"/>
                  </a:solidFill>
                  <a:prstDash val="solid"/>
                  <a:miter lim="800000"/>
                </a:ln>
                <a:latin typeface="Arial Black" pitchFamily="34" charset="0"/>
              </a:rPr>
              <a:t>There are two types of </a:t>
            </a:r>
            <a:r>
              <a:rPr lang="en-US" sz="3600" b="1" dirty="0" err="1">
                <a:ln w="17780" cmpd="sng">
                  <a:solidFill>
                    <a:srgbClr val="FFFFFF"/>
                  </a:solidFill>
                  <a:prstDash val="solid"/>
                  <a:miter lim="800000"/>
                </a:ln>
                <a:latin typeface="Arial Black" pitchFamily="34" charset="0"/>
              </a:rPr>
              <a:t>Reconaissance</a:t>
            </a:r>
            <a:r>
              <a:rPr lang="en-US" sz="3600" b="1" dirty="0">
                <a:ln w="17780" cmpd="sng">
                  <a:solidFill>
                    <a:srgbClr val="FFFFFF"/>
                  </a:solidFill>
                  <a:prstDash val="solid"/>
                  <a:miter lim="800000"/>
                </a:ln>
                <a:latin typeface="Arial Black" pitchFamily="34" charset="0"/>
              </a:rPr>
              <a:t> :-</a:t>
            </a:r>
          </a:p>
          <a:p>
            <a:pPr marL="573524" indent="-573524" algn="just">
              <a:buFont typeface="Arial" pitchFamily="34" charset="0"/>
              <a:buChar char="•"/>
            </a:pPr>
            <a:r>
              <a:rPr lang="en-US" sz="3600" b="1" dirty="0">
                <a:ln w="17780" cmpd="sng">
                  <a:solidFill>
                    <a:srgbClr val="FFFFFF"/>
                  </a:solidFill>
                  <a:prstDash val="solid"/>
                  <a:miter lim="800000"/>
                </a:ln>
                <a:solidFill>
                  <a:srgbClr val="0070C0"/>
                </a:solidFill>
                <a:latin typeface="Arial Black" pitchFamily="34" charset="0"/>
              </a:rPr>
              <a:t>Active </a:t>
            </a:r>
            <a:r>
              <a:rPr lang="en-US" sz="3600" b="1" dirty="0" err="1">
                <a:ln w="17780" cmpd="sng">
                  <a:solidFill>
                    <a:srgbClr val="FFFFFF"/>
                  </a:solidFill>
                  <a:prstDash val="solid"/>
                  <a:miter lim="800000"/>
                </a:ln>
                <a:solidFill>
                  <a:srgbClr val="0070C0"/>
                </a:solidFill>
                <a:latin typeface="Arial Black" pitchFamily="34" charset="0"/>
              </a:rPr>
              <a:t>Reconaissance</a:t>
            </a:r>
            <a:r>
              <a:rPr lang="en-US" sz="3600" b="1" dirty="0">
                <a:ln w="17780" cmpd="sng">
                  <a:solidFill>
                    <a:srgbClr val="FFFFFF"/>
                  </a:solidFill>
                  <a:prstDash val="solid"/>
                  <a:miter lim="800000"/>
                </a:ln>
                <a:solidFill>
                  <a:srgbClr val="0070C0"/>
                </a:solidFill>
                <a:latin typeface="Arial Black" pitchFamily="34" charset="0"/>
              </a:rPr>
              <a:t> </a:t>
            </a:r>
          </a:p>
          <a:p>
            <a:pPr marL="573524" indent="-573524" algn="just">
              <a:buFont typeface="Arial" pitchFamily="34" charset="0"/>
              <a:buChar char="•"/>
            </a:pPr>
            <a:r>
              <a:rPr lang="en-US" sz="3600" b="1" dirty="0">
                <a:ln w="17780" cmpd="sng">
                  <a:solidFill>
                    <a:srgbClr val="FFFFFF"/>
                  </a:solidFill>
                  <a:prstDash val="solid"/>
                  <a:miter lim="800000"/>
                </a:ln>
                <a:solidFill>
                  <a:srgbClr val="0070C0"/>
                </a:solidFill>
                <a:latin typeface="Arial Black" pitchFamily="34" charset="0"/>
              </a:rPr>
              <a:t>Passive </a:t>
            </a:r>
            <a:r>
              <a:rPr lang="en-US" sz="3600" b="1" dirty="0" err="1">
                <a:ln w="17780" cmpd="sng">
                  <a:solidFill>
                    <a:srgbClr val="FFFFFF"/>
                  </a:solidFill>
                  <a:prstDash val="solid"/>
                  <a:miter lim="800000"/>
                </a:ln>
                <a:solidFill>
                  <a:srgbClr val="0070C0"/>
                </a:solidFill>
                <a:latin typeface="Arial Black" pitchFamily="34" charset="0"/>
              </a:rPr>
              <a:t>Reconaissace</a:t>
            </a:r>
            <a:endParaRPr lang="en-US" sz="3600" b="1" dirty="0">
              <a:ln w="17780" cmpd="sng">
                <a:solidFill>
                  <a:srgbClr val="FFFFFF"/>
                </a:solidFill>
                <a:prstDash val="solid"/>
                <a:miter lim="800000"/>
              </a:ln>
              <a:solidFill>
                <a:srgbClr val="0070C0"/>
              </a:solidFill>
              <a:latin typeface="Arial Black" pitchFamily="34" charset="0"/>
            </a:endParaRPr>
          </a:p>
          <a:p>
            <a:pPr marL="573524" indent="-573524" algn="just">
              <a:buFont typeface="Arial" pitchFamily="34" charset="0"/>
              <a:buChar char="•"/>
            </a:pPr>
            <a:endParaRPr lang="en-US" sz="3600" b="1" dirty="0">
              <a:ln w="17780" cmpd="sng">
                <a:solidFill>
                  <a:srgbClr val="FFFFFF"/>
                </a:solidFill>
                <a:prstDash val="solid"/>
                <a:miter lim="800000"/>
              </a:ln>
              <a:solidFill>
                <a:srgbClr val="0070C0"/>
              </a:solidFill>
              <a:latin typeface="Arial Black" pitchFamily="34" charset="0"/>
            </a:endParaRPr>
          </a:p>
          <a:p>
            <a:pPr marL="509800" indent="-509800" algn="just">
              <a:buFont typeface="Wingdings"/>
              <a:buChar char="Ø"/>
            </a:pPr>
            <a:r>
              <a:rPr lang="en-US" sz="3600" b="1" dirty="0">
                <a:ln w="17780" cmpd="sng">
                  <a:solidFill>
                    <a:srgbClr val="FFFFFF"/>
                  </a:solidFill>
                  <a:prstDash val="solid"/>
                  <a:miter lim="800000"/>
                </a:ln>
                <a:solidFill>
                  <a:srgbClr val="0070C0"/>
                </a:solidFill>
                <a:latin typeface="Arial Black" pitchFamily="34" charset="0"/>
              </a:rPr>
              <a:t>Active  </a:t>
            </a:r>
            <a:r>
              <a:rPr lang="en-US" sz="3600" b="1" dirty="0" err="1">
                <a:ln w="17780" cmpd="sng">
                  <a:solidFill>
                    <a:srgbClr val="FFFFFF"/>
                  </a:solidFill>
                  <a:prstDash val="solid"/>
                  <a:miter lim="800000"/>
                </a:ln>
                <a:solidFill>
                  <a:srgbClr val="0070C0"/>
                </a:solidFill>
                <a:latin typeface="Arial Black" pitchFamily="34" charset="0"/>
              </a:rPr>
              <a:t>Reconaissance</a:t>
            </a:r>
            <a:r>
              <a:rPr lang="en-US" sz="3600" b="1" dirty="0">
                <a:ln w="17780" cmpd="sng">
                  <a:solidFill>
                    <a:srgbClr val="FFFFFF"/>
                  </a:solidFill>
                  <a:prstDash val="solid"/>
                  <a:miter lim="800000"/>
                </a:ln>
                <a:solidFill>
                  <a:srgbClr val="0070C0"/>
                </a:solidFill>
                <a:latin typeface="Arial Black" pitchFamily="34" charset="0"/>
              </a:rPr>
              <a:t> :-</a:t>
            </a:r>
            <a:r>
              <a:rPr lang="en-US" sz="3600" b="1" dirty="0">
                <a:ln w="17780" cmpd="sng">
                  <a:solidFill>
                    <a:srgbClr val="FFFFFF"/>
                  </a:solidFill>
                  <a:prstDash val="solid"/>
                  <a:miter lim="800000"/>
                </a:ln>
                <a:solidFill>
                  <a:srgbClr val="0070C0"/>
                </a:solidFill>
                <a:latin typeface="Arial Rounded MT Bold" pitchFamily="34" charset="0"/>
              </a:rPr>
              <a:t> </a:t>
            </a:r>
            <a:r>
              <a:rPr lang="en-US" sz="3600" b="1" dirty="0">
                <a:ln w="17780" cmpd="sng">
                  <a:solidFill>
                    <a:srgbClr val="FFFFFF"/>
                  </a:solidFill>
                  <a:prstDash val="solid"/>
                  <a:miter lim="800000"/>
                </a:ln>
                <a:latin typeface="Arial Black" pitchFamily="34" charset="0"/>
              </a:rPr>
              <a:t>It is the process where the hackers/ethical hackers interacts with the target system to gather information. </a:t>
            </a:r>
          </a:p>
          <a:p>
            <a:pPr algn="just"/>
            <a:r>
              <a:rPr lang="en-US" sz="3600" b="1" dirty="0">
                <a:ln w="17780" cmpd="sng">
                  <a:solidFill>
                    <a:srgbClr val="FFFFFF"/>
                  </a:solidFill>
                  <a:prstDash val="solid"/>
                  <a:miter lim="800000"/>
                </a:ln>
                <a:latin typeface="Arial Black" pitchFamily="34" charset="0"/>
              </a:rPr>
              <a:t> Some of the tools used for active </a:t>
            </a:r>
            <a:r>
              <a:rPr lang="en-US" sz="3600" b="1" dirty="0" err="1">
                <a:ln w="17780" cmpd="sng">
                  <a:solidFill>
                    <a:srgbClr val="FFFFFF"/>
                  </a:solidFill>
                  <a:prstDash val="solid"/>
                  <a:miter lim="800000"/>
                </a:ln>
                <a:latin typeface="Arial Black" pitchFamily="34" charset="0"/>
              </a:rPr>
              <a:t>reconaissance</a:t>
            </a:r>
            <a:r>
              <a:rPr lang="en-US" sz="3600" b="1" dirty="0">
                <a:ln w="17780" cmpd="sng">
                  <a:solidFill>
                    <a:srgbClr val="FFFFFF"/>
                  </a:solidFill>
                  <a:prstDash val="solid"/>
                  <a:miter lim="800000"/>
                </a:ln>
                <a:latin typeface="Arial Black" pitchFamily="34" charset="0"/>
              </a:rPr>
              <a:t> are </a:t>
            </a:r>
            <a:r>
              <a:rPr lang="en-US" sz="3600" b="1" dirty="0" err="1">
                <a:ln w="17780" cmpd="sng">
                  <a:solidFill>
                    <a:srgbClr val="FFFFFF"/>
                  </a:solidFill>
                  <a:prstDash val="solid"/>
                  <a:miter lim="800000"/>
                </a:ln>
                <a:latin typeface="Arial Black" pitchFamily="34" charset="0"/>
              </a:rPr>
              <a:t>Nmap</a:t>
            </a:r>
            <a:r>
              <a:rPr lang="en-US" sz="3600" b="1" dirty="0">
                <a:ln w="17780" cmpd="sng">
                  <a:solidFill>
                    <a:srgbClr val="FFFFFF"/>
                  </a:solidFill>
                  <a:prstDash val="solid"/>
                  <a:miter lim="800000"/>
                </a:ln>
                <a:latin typeface="Arial Black" pitchFamily="34" charset="0"/>
              </a:rPr>
              <a:t>, Ping, Netcat,Hping3 , etc.</a:t>
            </a:r>
          </a:p>
          <a:p>
            <a:pPr algn="just"/>
            <a:endParaRPr lang="en-US" sz="3600" b="1" dirty="0">
              <a:ln w="17780" cmpd="sng">
                <a:solidFill>
                  <a:srgbClr val="FFFFFF"/>
                </a:solidFill>
                <a:prstDash val="solid"/>
                <a:miter lim="800000"/>
              </a:ln>
              <a:latin typeface="Arial Black" pitchFamily="34" charset="0"/>
            </a:endParaRPr>
          </a:p>
          <a:p>
            <a:pPr marL="509800" indent="-509800" algn="just">
              <a:buFont typeface="Wingdings"/>
              <a:buChar char="Ø"/>
            </a:pPr>
            <a:r>
              <a:rPr lang="en-US" sz="3600" b="1" dirty="0">
                <a:ln w="17780" cmpd="sng">
                  <a:solidFill>
                    <a:srgbClr val="FFFFFF"/>
                  </a:solidFill>
                  <a:prstDash val="solid"/>
                  <a:miter lim="800000"/>
                </a:ln>
                <a:solidFill>
                  <a:srgbClr val="0070C0"/>
                </a:solidFill>
                <a:latin typeface="Arial Black" pitchFamily="34" charset="0"/>
              </a:rPr>
              <a:t>Passive </a:t>
            </a:r>
            <a:r>
              <a:rPr lang="en-US" sz="3600" b="1" dirty="0" err="1">
                <a:ln w="17780" cmpd="sng">
                  <a:solidFill>
                    <a:srgbClr val="FFFFFF"/>
                  </a:solidFill>
                  <a:prstDash val="solid"/>
                  <a:miter lim="800000"/>
                </a:ln>
                <a:solidFill>
                  <a:srgbClr val="0070C0"/>
                </a:solidFill>
                <a:latin typeface="Arial Black" pitchFamily="34" charset="0"/>
              </a:rPr>
              <a:t>Reconaissance</a:t>
            </a:r>
            <a:r>
              <a:rPr lang="en-US" sz="3600" b="1" dirty="0">
                <a:ln w="17780" cmpd="sng">
                  <a:solidFill>
                    <a:srgbClr val="FFFFFF"/>
                  </a:solidFill>
                  <a:prstDash val="solid"/>
                  <a:miter lim="800000"/>
                </a:ln>
                <a:solidFill>
                  <a:srgbClr val="0070C0"/>
                </a:solidFill>
                <a:latin typeface="Arial Black" pitchFamily="34" charset="0"/>
              </a:rPr>
              <a:t> </a:t>
            </a:r>
            <a:r>
              <a:rPr lang="en-US" sz="3600" b="1" dirty="0">
                <a:ln w="17780" cmpd="sng">
                  <a:solidFill>
                    <a:srgbClr val="FFFFFF"/>
                  </a:solidFill>
                  <a:prstDash val="solid"/>
                  <a:miter lim="800000"/>
                </a:ln>
                <a:solidFill>
                  <a:srgbClr val="0070C0"/>
                </a:solidFill>
                <a:latin typeface="Arial Rounded MT Bold" pitchFamily="34" charset="0"/>
              </a:rPr>
              <a:t>:- </a:t>
            </a:r>
            <a:r>
              <a:rPr lang="en-US" sz="3600" b="1" dirty="0">
                <a:ln w="17780" cmpd="sng">
                  <a:solidFill>
                    <a:srgbClr val="FFFFFF"/>
                  </a:solidFill>
                  <a:prstDash val="solid"/>
                  <a:miter lim="800000"/>
                </a:ln>
                <a:latin typeface="Arial Black" pitchFamily="34" charset="0"/>
              </a:rPr>
              <a:t>It is the process where the hackers/ethical hackers gathers information without directly interaction with the target system.</a:t>
            </a:r>
          </a:p>
          <a:p>
            <a:pPr marL="509800" indent="-509800" algn="just">
              <a:buFont typeface="Arial" pitchFamily="34" charset="0"/>
              <a:buChar char="•"/>
            </a:pPr>
            <a:r>
              <a:rPr lang="en-US" sz="3600" b="1" dirty="0">
                <a:ln w="17780" cmpd="sng">
                  <a:solidFill>
                    <a:srgbClr val="FFFFFF"/>
                  </a:solidFill>
                  <a:prstDash val="solid"/>
                  <a:miter lim="800000"/>
                </a:ln>
                <a:latin typeface="Arial Black" pitchFamily="34" charset="0"/>
              </a:rPr>
              <a:t>Some of the tools used for passive </a:t>
            </a:r>
            <a:r>
              <a:rPr lang="en-US" sz="3600" b="1" dirty="0" err="1">
                <a:ln w="17780" cmpd="sng">
                  <a:solidFill>
                    <a:srgbClr val="FFFFFF"/>
                  </a:solidFill>
                  <a:prstDash val="solid"/>
                  <a:miter lim="800000"/>
                </a:ln>
                <a:latin typeface="Arial Black" pitchFamily="34" charset="0"/>
              </a:rPr>
              <a:t>reconaissance</a:t>
            </a:r>
            <a:r>
              <a:rPr lang="en-US" sz="3600" b="1" dirty="0">
                <a:ln w="17780" cmpd="sng">
                  <a:solidFill>
                    <a:srgbClr val="FFFFFF"/>
                  </a:solidFill>
                  <a:prstDash val="solid"/>
                  <a:miter lim="800000"/>
                </a:ln>
                <a:latin typeface="Arial Black" pitchFamily="34" charset="0"/>
              </a:rPr>
              <a:t> are </a:t>
            </a:r>
            <a:r>
              <a:rPr lang="en-US" sz="3600" b="1" dirty="0" err="1">
                <a:ln w="17780" cmpd="sng">
                  <a:solidFill>
                    <a:srgbClr val="FFFFFF"/>
                  </a:solidFill>
                  <a:prstDash val="solid"/>
                  <a:miter lim="800000"/>
                </a:ln>
                <a:latin typeface="Arial Black" pitchFamily="34" charset="0"/>
              </a:rPr>
              <a:t>whois</a:t>
            </a:r>
            <a:r>
              <a:rPr lang="en-US" sz="3600" b="1" dirty="0">
                <a:ln w="17780" cmpd="sng">
                  <a:solidFill>
                    <a:srgbClr val="FFFFFF"/>
                  </a:solidFill>
                  <a:prstDash val="solid"/>
                  <a:miter lim="800000"/>
                </a:ln>
                <a:latin typeface="Arial Black" pitchFamily="34" charset="0"/>
              </a:rPr>
              <a:t>, </a:t>
            </a:r>
            <a:r>
              <a:rPr lang="en-US" sz="3600" b="1" dirty="0" err="1">
                <a:ln w="17780" cmpd="sng">
                  <a:solidFill>
                    <a:srgbClr val="FFFFFF"/>
                  </a:solidFill>
                  <a:prstDash val="solid"/>
                  <a:miter lim="800000"/>
                </a:ln>
                <a:latin typeface="Arial Black" pitchFamily="34" charset="0"/>
              </a:rPr>
              <a:t>mxtoolbox</a:t>
            </a:r>
            <a:r>
              <a:rPr lang="en-US" sz="3600" b="1" dirty="0">
                <a:ln w="17780" cmpd="sng">
                  <a:solidFill>
                    <a:srgbClr val="FFFFFF"/>
                  </a:solidFill>
                  <a:prstDash val="solid"/>
                  <a:miter lim="800000"/>
                </a:ln>
                <a:latin typeface="Arial Black" pitchFamily="34" charset="0"/>
              </a:rPr>
              <a:t>, </a:t>
            </a:r>
            <a:r>
              <a:rPr lang="en-US" sz="3600" b="1" dirty="0" err="1">
                <a:ln w="17780" cmpd="sng">
                  <a:solidFill>
                    <a:srgbClr val="FFFFFF"/>
                  </a:solidFill>
                  <a:prstDash val="solid"/>
                  <a:miter lim="800000"/>
                </a:ln>
                <a:latin typeface="Arial Black" pitchFamily="34" charset="0"/>
              </a:rPr>
              <a:t>subdomainfinder</a:t>
            </a:r>
            <a:r>
              <a:rPr lang="en-US" sz="3600" b="1" dirty="0">
                <a:ln w="17780" cmpd="sng">
                  <a:solidFill>
                    <a:srgbClr val="FFFFFF"/>
                  </a:solidFill>
                  <a:prstDash val="solid"/>
                  <a:miter lim="800000"/>
                </a:ln>
                <a:latin typeface="Arial Black" pitchFamily="34" charset="0"/>
              </a:rPr>
              <a:t> ,</a:t>
            </a:r>
            <a:r>
              <a:rPr lang="en-US" sz="3600" b="1" dirty="0" err="1">
                <a:ln w="17780" cmpd="sng">
                  <a:solidFill>
                    <a:srgbClr val="FFFFFF"/>
                  </a:solidFill>
                  <a:prstDash val="solid"/>
                  <a:miter lim="800000"/>
                </a:ln>
                <a:latin typeface="Arial Black" pitchFamily="34" charset="0"/>
              </a:rPr>
              <a:t>dnsinfo</a:t>
            </a:r>
            <a:r>
              <a:rPr lang="en-US" sz="3600" b="1" dirty="0">
                <a:ln w="17780" cmpd="sng">
                  <a:solidFill>
                    <a:srgbClr val="FFFFFF"/>
                  </a:solidFill>
                  <a:prstDash val="solid"/>
                  <a:miter lim="800000"/>
                </a:ln>
                <a:latin typeface="Arial Black" pitchFamily="34" charset="0"/>
              </a:rPr>
              <a:t>, </a:t>
            </a:r>
            <a:r>
              <a:rPr lang="en-US" sz="3600" b="1" dirty="0" err="1">
                <a:ln w="17780" cmpd="sng">
                  <a:solidFill>
                    <a:srgbClr val="FFFFFF"/>
                  </a:solidFill>
                  <a:prstDash val="solid"/>
                  <a:miter lim="800000"/>
                </a:ln>
                <a:latin typeface="Arial Black" pitchFamily="34" charset="0"/>
              </a:rPr>
              <a:t>nslookup</a:t>
            </a:r>
            <a:r>
              <a:rPr lang="en-US" sz="3600" b="1" dirty="0">
                <a:ln w="17780" cmpd="sng">
                  <a:solidFill>
                    <a:srgbClr val="FFFFFF"/>
                  </a:solidFill>
                  <a:prstDash val="solid"/>
                  <a:miter lim="800000"/>
                </a:ln>
                <a:latin typeface="Arial Black" pitchFamily="34" charset="0"/>
              </a:rPr>
              <a:t>, etc.</a:t>
            </a:r>
          </a:p>
        </p:txBody>
      </p:sp>
    </p:spTree>
    <p:extLst>
      <p:ext uri="{BB962C8B-B14F-4D97-AF65-F5344CB8AC3E}">
        <p14:creationId xmlns:p14="http://schemas.microsoft.com/office/powerpoint/2010/main" val="9630331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5FBDEF2-5622-41DF-B7E0-BEBC1CC36F14}" type="slidenum">
              <a:rPr lang="en-US" smtClean="0"/>
              <a:t>4</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01920"/>
            <a:ext cx="12801600" cy="7197383"/>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0689" y="-1662371"/>
            <a:ext cx="24206383" cy="12508566"/>
          </a:xfrm>
          <a:prstGeom prst="rect">
            <a:avLst/>
          </a:prstGeom>
        </p:spPr>
      </p:pic>
      <p:sp>
        <p:nvSpPr>
          <p:cNvPr id="7" name="Rectangle 6"/>
          <p:cNvSpPr/>
          <p:nvPr/>
        </p:nvSpPr>
        <p:spPr>
          <a:xfrm>
            <a:off x="-1493520" y="-1225314"/>
            <a:ext cx="18775680" cy="933954"/>
          </a:xfrm>
          <a:prstGeom prst="rect">
            <a:avLst/>
          </a:prstGeom>
          <a:noFill/>
        </p:spPr>
        <p:txBody>
          <a:bodyPr wrap="square" lIns="101961" tIns="50981" rIns="101961" bIns="50981">
            <a:spAutoFit/>
          </a:bodyPr>
          <a:lstStyle/>
          <a:p>
            <a:pPr algn="ctr"/>
            <a:r>
              <a:rPr lang="en-US" sz="5400" b="1" dirty="0">
                <a:ln w="17780" cmpd="sng">
                  <a:solidFill>
                    <a:srgbClr val="FFFFFF"/>
                  </a:solidFill>
                  <a:prstDash val="solid"/>
                  <a:miter lim="800000"/>
                </a:ln>
                <a:solidFill>
                  <a:srgbClr val="0070C0"/>
                </a:solidFill>
                <a:latin typeface="Berlin Sans FB Demi" pitchFamily="34" charset="0"/>
              </a:rPr>
              <a:t>I</a:t>
            </a:r>
            <a:r>
              <a:rPr lang="en-US" sz="5400" b="1" u="sng" dirty="0">
                <a:ln w="17780" cmpd="sng">
                  <a:solidFill>
                    <a:srgbClr val="FFFFFF"/>
                  </a:solidFill>
                  <a:prstDash val="solid"/>
                  <a:miter lim="800000"/>
                </a:ln>
                <a:solidFill>
                  <a:srgbClr val="0070C0"/>
                </a:solidFill>
                <a:latin typeface="Berlin Sans FB Demi" pitchFamily="34" charset="0"/>
              </a:rPr>
              <a:t>mportance of </a:t>
            </a:r>
            <a:r>
              <a:rPr lang="en-US" sz="5400" b="1" u="sng" dirty="0" err="1">
                <a:ln w="17780" cmpd="sng">
                  <a:solidFill>
                    <a:srgbClr val="FFFFFF"/>
                  </a:solidFill>
                  <a:prstDash val="solid"/>
                  <a:miter lim="800000"/>
                </a:ln>
                <a:solidFill>
                  <a:srgbClr val="0070C0"/>
                </a:solidFill>
                <a:latin typeface="Berlin Sans FB Demi" pitchFamily="34" charset="0"/>
              </a:rPr>
              <a:t>Reconaissance</a:t>
            </a:r>
            <a:r>
              <a:rPr lang="en-US" sz="5400" b="1" u="sng" dirty="0">
                <a:ln w="17780" cmpd="sng">
                  <a:solidFill>
                    <a:srgbClr val="FFFFFF"/>
                  </a:solidFill>
                  <a:prstDash val="solid"/>
                  <a:miter lim="800000"/>
                </a:ln>
                <a:solidFill>
                  <a:srgbClr val="0070C0"/>
                </a:solidFill>
                <a:latin typeface="Berlin Sans FB Demi" pitchFamily="34" charset="0"/>
              </a:rPr>
              <a:t> </a:t>
            </a:r>
          </a:p>
        </p:txBody>
      </p:sp>
      <p:sp>
        <p:nvSpPr>
          <p:cNvPr id="8" name="Rectangle 7"/>
          <p:cNvSpPr/>
          <p:nvPr/>
        </p:nvSpPr>
        <p:spPr>
          <a:xfrm>
            <a:off x="-4693920" y="-148097"/>
            <a:ext cx="21122640" cy="9459365"/>
          </a:xfrm>
          <a:prstGeom prst="rect">
            <a:avLst/>
          </a:prstGeom>
          <a:noFill/>
        </p:spPr>
        <p:txBody>
          <a:bodyPr wrap="square" lIns="101961" tIns="50981" rIns="101961" bIns="50981">
            <a:spAutoFit/>
          </a:bodyPr>
          <a:lstStyle/>
          <a:p>
            <a:pPr algn="just"/>
            <a:r>
              <a:rPr lang="en-US" sz="3200" b="1" dirty="0">
                <a:ln w="17780" cmpd="sng">
                  <a:solidFill>
                    <a:srgbClr val="FFFFFF"/>
                  </a:solidFill>
                  <a:prstDash val="solid"/>
                  <a:miter lim="800000"/>
                </a:ln>
                <a:latin typeface="Arial Black" pitchFamily="34" charset="0"/>
              </a:rPr>
              <a:t>Here are some keys why </a:t>
            </a:r>
            <a:r>
              <a:rPr lang="en-US" sz="3200" b="1" dirty="0" err="1">
                <a:ln w="17780" cmpd="sng">
                  <a:solidFill>
                    <a:srgbClr val="FFFFFF"/>
                  </a:solidFill>
                  <a:prstDash val="solid"/>
                  <a:miter lim="800000"/>
                </a:ln>
                <a:latin typeface="Arial Black" pitchFamily="34" charset="0"/>
              </a:rPr>
              <a:t>reconaissance</a:t>
            </a:r>
            <a:r>
              <a:rPr lang="en-US" sz="3200" b="1" dirty="0">
                <a:ln w="17780" cmpd="sng">
                  <a:solidFill>
                    <a:srgbClr val="FFFFFF"/>
                  </a:solidFill>
                  <a:prstDash val="solid"/>
                  <a:miter lim="800000"/>
                </a:ln>
                <a:latin typeface="Arial Black" pitchFamily="34" charset="0"/>
              </a:rPr>
              <a:t> is important :-</a:t>
            </a:r>
          </a:p>
          <a:p>
            <a:pPr algn="just"/>
            <a:r>
              <a:rPr lang="en-US" sz="3200" b="1" dirty="0">
                <a:ln w="17780" cmpd="sng">
                  <a:solidFill>
                    <a:srgbClr val="FFFFFF"/>
                  </a:solidFill>
                  <a:prstDash val="solid"/>
                  <a:miter lim="800000"/>
                </a:ln>
                <a:solidFill>
                  <a:srgbClr val="0070C0"/>
                </a:solidFill>
                <a:latin typeface="Arial Black" pitchFamily="34" charset="0"/>
              </a:rPr>
              <a:t>For Attackers :</a:t>
            </a:r>
          </a:p>
          <a:p>
            <a:pPr algn="just"/>
            <a:r>
              <a:rPr lang="en-US" sz="3200" b="1" dirty="0">
                <a:ln w="17780" cmpd="sng">
                  <a:solidFill>
                    <a:srgbClr val="FFFFFF"/>
                  </a:solidFill>
                  <a:prstDash val="solid"/>
                  <a:miter lim="800000"/>
                </a:ln>
                <a:solidFill>
                  <a:srgbClr val="0070C0"/>
                </a:solidFill>
                <a:latin typeface="Arial Black" pitchFamily="34" charset="0"/>
              </a:rPr>
              <a:t>1.Identifying targets – </a:t>
            </a:r>
            <a:r>
              <a:rPr lang="en-US" sz="3200" b="1" dirty="0" err="1">
                <a:ln w="17780" cmpd="sng">
                  <a:solidFill>
                    <a:srgbClr val="FFFFFF"/>
                  </a:solidFill>
                  <a:prstDash val="solid"/>
                  <a:miter lim="800000"/>
                </a:ln>
                <a:latin typeface="Arial Black" pitchFamily="34" charset="0"/>
              </a:rPr>
              <a:t>Reconaissance</a:t>
            </a:r>
            <a:r>
              <a:rPr lang="en-US" sz="3200" b="1" dirty="0">
                <a:ln w="17780" cmpd="sng">
                  <a:solidFill>
                    <a:srgbClr val="FFFFFF"/>
                  </a:solidFill>
                  <a:prstDash val="solid"/>
                  <a:miter lim="800000"/>
                </a:ln>
                <a:latin typeface="Arial Black" pitchFamily="34" charset="0"/>
              </a:rPr>
              <a:t> helps attackers identify potential targets by gathering information about </a:t>
            </a:r>
            <a:r>
              <a:rPr lang="en-US" sz="3200" b="1" dirty="0" err="1">
                <a:ln w="17780" cmpd="sng">
                  <a:solidFill>
                    <a:srgbClr val="FFFFFF"/>
                  </a:solidFill>
                  <a:prstDash val="solid"/>
                  <a:miter lim="800000"/>
                </a:ln>
                <a:latin typeface="Arial Black" pitchFamily="34" charset="0"/>
              </a:rPr>
              <a:t>system,networks</a:t>
            </a:r>
            <a:r>
              <a:rPr lang="en-US" sz="3200" b="1" dirty="0">
                <a:ln w="17780" cmpd="sng">
                  <a:solidFill>
                    <a:srgbClr val="FFFFFF"/>
                  </a:solidFill>
                  <a:prstDash val="solid"/>
                  <a:miter lim="800000"/>
                </a:ln>
                <a:latin typeface="Arial Black" pitchFamily="34" charset="0"/>
              </a:rPr>
              <a:t> and personal.</a:t>
            </a:r>
          </a:p>
          <a:p>
            <a:pPr algn="just"/>
            <a:r>
              <a:rPr lang="en-US" sz="3200" b="1" dirty="0">
                <a:ln w="17780" cmpd="sng">
                  <a:solidFill>
                    <a:srgbClr val="FFFFFF"/>
                  </a:solidFill>
                  <a:prstDash val="solid"/>
                  <a:miter lim="800000"/>
                </a:ln>
                <a:solidFill>
                  <a:srgbClr val="0070C0"/>
                </a:solidFill>
                <a:latin typeface="Arial Black" pitchFamily="34" charset="0"/>
              </a:rPr>
              <a:t>2. Discovering vulnerabilities – </a:t>
            </a:r>
            <a:r>
              <a:rPr lang="en-US" sz="3200" b="1" dirty="0">
                <a:ln w="17780" cmpd="sng">
                  <a:solidFill>
                    <a:srgbClr val="FFFFFF"/>
                  </a:solidFill>
                  <a:prstDash val="solid"/>
                  <a:miter lim="800000"/>
                </a:ln>
                <a:latin typeface="Arial Black" pitchFamily="34" charset="0"/>
              </a:rPr>
              <a:t>By collecting information on software configurations and network structures ,attackers can pinpoint vulnerabilities to exploit .</a:t>
            </a:r>
          </a:p>
          <a:p>
            <a:pPr algn="just"/>
            <a:r>
              <a:rPr lang="en-US" sz="3200" b="1" dirty="0">
                <a:ln w="17780" cmpd="sng">
                  <a:solidFill>
                    <a:srgbClr val="FFFFFF"/>
                  </a:solidFill>
                  <a:prstDash val="solid"/>
                  <a:miter lim="800000"/>
                </a:ln>
                <a:solidFill>
                  <a:srgbClr val="0070C0"/>
                </a:solidFill>
                <a:latin typeface="Arial Black" pitchFamily="34" charset="0"/>
              </a:rPr>
              <a:t>3. Planning Attacks – </a:t>
            </a:r>
            <a:r>
              <a:rPr lang="en-US" sz="3200" b="1" dirty="0">
                <a:ln w="17780" cmpd="sng">
                  <a:solidFill>
                    <a:srgbClr val="FFFFFF"/>
                  </a:solidFill>
                  <a:prstDash val="solid"/>
                  <a:miter lim="800000"/>
                </a:ln>
                <a:latin typeface="Arial Black" pitchFamily="34" charset="0"/>
              </a:rPr>
              <a:t>Detailed information gathered during </a:t>
            </a:r>
            <a:r>
              <a:rPr lang="en-US" sz="3200" b="1" dirty="0" err="1">
                <a:ln w="17780" cmpd="sng">
                  <a:solidFill>
                    <a:srgbClr val="FFFFFF"/>
                  </a:solidFill>
                  <a:prstDash val="solid"/>
                  <a:miter lim="800000"/>
                </a:ln>
                <a:latin typeface="Arial Black" pitchFamily="34" charset="0"/>
              </a:rPr>
              <a:t>reconaissance</a:t>
            </a:r>
            <a:r>
              <a:rPr lang="en-US" sz="3200" b="1" dirty="0">
                <a:ln w="17780" cmpd="sng">
                  <a:solidFill>
                    <a:srgbClr val="FFFFFF"/>
                  </a:solidFill>
                  <a:prstDash val="solid"/>
                  <a:miter lim="800000"/>
                </a:ln>
                <a:latin typeface="Arial Black" pitchFamily="34" charset="0"/>
              </a:rPr>
              <a:t> allows  attackers to design more effective and targeted attacks.</a:t>
            </a:r>
          </a:p>
          <a:p>
            <a:pPr algn="just"/>
            <a:r>
              <a:rPr lang="en-US" sz="3200" b="1" dirty="0">
                <a:ln w="17780" cmpd="sng">
                  <a:solidFill>
                    <a:srgbClr val="FFFFFF"/>
                  </a:solidFill>
                  <a:prstDash val="solid"/>
                  <a:miter lim="800000"/>
                </a:ln>
                <a:solidFill>
                  <a:srgbClr val="0070C0"/>
                </a:solidFill>
                <a:latin typeface="Arial Black" pitchFamily="34" charset="0"/>
              </a:rPr>
              <a:t>4. Avoiding detection – </a:t>
            </a:r>
            <a:r>
              <a:rPr lang="en-US" sz="3200" b="1" dirty="0">
                <a:ln w="17780" cmpd="sng">
                  <a:solidFill>
                    <a:srgbClr val="FFFFFF"/>
                  </a:solidFill>
                  <a:prstDash val="solid"/>
                  <a:miter lim="800000"/>
                </a:ln>
                <a:latin typeface="Arial Black" pitchFamily="34" charset="0"/>
              </a:rPr>
              <a:t>Understanding the targets security and measures and monitoring capabilities helps attackers avoid detection and develop stealthier attack methods.</a:t>
            </a:r>
          </a:p>
          <a:p>
            <a:pPr algn="just"/>
            <a:r>
              <a:rPr lang="en-US" sz="3200" b="1" dirty="0">
                <a:ln w="17780" cmpd="sng">
                  <a:solidFill>
                    <a:srgbClr val="FFFFFF"/>
                  </a:solidFill>
                  <a:prstDash val="solid"/>
                  <a:miter lim="800000"/>
                </a:ln>
                <a:solidFill>
                  <a:srgbClr val="0070C0"/>
                </a:solidFill>
                <a:latin typeface="Arial Black" pitchFamily="34" charset="0"/>
              </a:rPr>
              <a:t>For Defenders :</a:t>
            </a:r>
          </a:p>
          <a:p>
            <a:pPr marL="509800" indent="-509800" algn="just">
              <a:buAutoNum type="arabicPeriod"/>
            </a:pPr>
            <a:r>
              <a:rPr lang="en-US" sz="3200" b="1" dirty="0">
                <a:ln w="17780" cmpd="sng">
                  <a:solidFill>
                    <a:srgbClr val="FFFFFF"/>
                  </a:solidFill>
                  <a:prstDash val="solid"/>
                  <a:miter lim="800000"/>
                </a:ln>
                <a:solidFill>
                  <a:srgbClr val="0070C0"/>
                </a:solidFill>
                <a:latin typeface="Arial Black" pitchFamily="34" charset="0"/>
              </a:rPr>
              <a:t>Threat Intelligence – </a:t>
            </a:r>
            <a:r>
              <a:rPr lang="en-US" sz="3200" b="1" dirty="0" err="1">
                <a:ln w="17780" cmpd="sng">
                  <a:solidFill>
                    <a:srgbClr val="FFFFFF"/>
                  </a:solidFill>
                  <a:prstDash val="solid"/>
                  <a:miter lim="800000"/>
                </a:ln>
                <a:latin typeface="Arial Black" pitchFamily="34" charset="0"/>
              </a:rPr>
              <a:t>Reconaissance</a:t>
            </a:r>
            <a:r>
              <a:rPr lang="en-US" sz="3200" b="1" dirty="0">
                <a:ln w="17780" cmpd="sng">
                  <a:solidFill>
                    <a:srgbClr val="FFFFFF"/>
                  </a:solidFill>
                  <a:prstDash val="solid"/>
                  <a:miter lim="800000"/>
                </a:ln>
                <a:latin typeface="Arial Black" pitchFamily="34" charset="0"/>
              </a:rPr>
              <a:t> helps defenders gather intelligence on potential threats ,including information  about known attack vectors and malicious actors.</a:t>
            </a:r>
          </a:p>
          <a:p>
            <a:pPr algn="just"/>
            <a:r>
              <a:rPr lang="en-US" sz="3200" b="1" dirty="0">
                <a:ln w="17780" cmpd="sng">
                  <a:solidFill>
                    <a:srgbClr val="FFFFFF"/>
                  </a:solidFill>
                  <a:prstDash val="solid"/>
                  <a:miter lim="800000"/>
                </a:ln>
                <a:solidFill>
                  <a:srgbClr val="0070C0"/>
                </a:solidFill>
                <a:latin typeface="Arial Black" pitchFamily="34" charset="0"/>
              </a:rPr>
              <a:t>2. Vulnerability </a:t>
            </a:r>
            <a:r>
              <a:rPr lang="en-US" sz="3200" b="1" dirty="0" err="1">
                <a:ln w="17780" cmpd="sng">
                  <a:solidFill>
                    <a:srgbClr val="FFFFFF"/>
                  </a:solidFill>
                  <a:prstDash val="solid"/>
                  <a:miter lim="800000"/>
                </a:ln>
                <a:solidFill>
                  <a:srgbClr val="0070C0"/>
                </a:solidFill>
                <a:latin typeface="Arial Black" pitchFamily="34" charset="0"/>
              </a:rPr>
              <a:t>Assesment</a:t>
            </a:r>
            <a:r>
              <a:rPr lang="en-US" sz="3200" b="1" dirty="0">
                <a:ln w="17780" cmpd="sng">
                  <a:solidFill>
                    <a:srgbClr val="FFFFFF"/>
                  </a:solidFill>
                  <a:prstDash val="solid"/>
                  <a:miter lim="800000"/>
                </a:ln>
                <a:solidFill>
                  <a:srgbClr val="0070C0"/>
                </a:solidFill>
                <a:latin typeface="Arial Black" pitchFamily="34" charset="0"/>
              </a:rPr>
              <a:t> – </a:t>
            </a:r>
            <a:r>
              <a:rPr lang="en-US" sz="3200" b="1" dirty="0">
                <a:ln w="17780" cmpd="sng">
                  <a:solidFill>
                    <a:srgbClr val="FFFFFF"/>
                  </a:solidFill>
                  <a:prstDash val="solid"/>
                  <a:miter lim="800000"/>
                </a:ln>
                <a:latin typeface="Arial Black" pitchFamily="34" charset="0"/>
              </a:rPr>
              <a:t>By performing regular </a:t>
            </a:r>
            <a:r>
              <a:rPr lang="en-US" sz="3200" b="1" dirty="0" err="1">
                <a:ln w="17780" cmpd="sng">
                  <a:solidFill>
                    <a:srgbClr val="FFFFFF"/>
                  </a:solidFill>
                  <a:prstDash val="solid"/>
                  <a:miter lim="800000"/>
                </a:ln>
                <a:latin typeface="Arial Black" pitchFamily="34" charset="0"/>
              </a:rPr>
              <a:t>reconaissance</a:t>
            </a:r>
            <a:r>
              <a:rPr lang="en-US" sz="3200" b="1" dirty="0">
                <a:ln w="17780" cmpd="sng">
                  <a:solidFill>
                    <a:srgbClr val="FFFFFF"/>
                  </a:solidFill>
                  <a:prstDash val="solid"/>
                  <a:miter lim="800000"/>
                </a:ln>
                <a:latin typeface="Arial Black" pitchFamily="34" charset="0"/>
              </a:rPr>
              <a:t> on their own system ,defenders can identify and remediate vulnerabilities before attackers exploits them.</a:t>
            </a:r>
          </a:p>
          <a:p>
            <a:pPr algn="just"/>
            <a:r>
              <a:rPr lang="en-US" sz="3200" b="1" dirty="0">
                <a:ln w="17780" cmpd="sng">
                  <a:solidFill>
                    <a:srgbClr val="FFFFFF"/>
                  </a:solidFill>
                  <a:prstDash val="solid"/>
                  <a:miter lim="800000"/>
                </a:ln>
                <a:solidFill>
                  <a:srgbClr val="0070C0"/>
                </a:solidFill>
                <a:latin typeface="Arial Black" pitchFamily="34" charset="0"/>
              </a:rPr>
              <a:t>3.Incident Response </a:t>
            </a:r>
            <a:r>
              <a:rPr lang="en-US" sz="3200" b="1" dirty="0">
                <a:ln w="17780" cmpd="sng">
                  <a:solidFill>
                    <a:srgbClr val="FFFFFF"/>
                  </a:solidFill>
                  <a:prstDash val="solid"/>
                  <a:miter lim="800000"/>
                </a:ln>
                <a:solidFill>
                  <a:srgbClr val="FF0000"/>
                </a:solidFill>
                <a:latin typeface="Arial Black" pitchFamily="34" charset="0"/>
              </a:rPr>
              <a:t>– </a:t>
            </a:r>
            <a:r>
              <a:rPr lang="en-US" sz="3200" b="1" dirty="0">
                <a:ln w="17780" cmpd="sng">
                  <a:solidFill>
                    <a:srgbClr val="FFFFFF"/>
                  </a:solidFill>
                  <a:prstDash val="solid"/>
                  <a:miter lim="800000"/>
                </a:ln>
                <a:latin typeface="Arial Black" pitchFamily="34" charset="0"/>
              </a:rPr>
              <a:t>Effective </a:t>
            </a:r>
            <a:r>
              <a:rPr lang="en-US" sz="3200" b="1" dirty="0" err="1">
                <a:ln w="17780" cmpd="sng">
                  <a:solidFill>
                    <a:srgbClr val="FFFFFF"/>
                  </a:solidFill>
                  <a:prstDash val="solid"/>
                  <a:miter lim="800000"/>
                </a:ln>
                <a:latin typeface="Arial Black" pitchFamily="34" charset="0"/>
              </a:rPr>
              <a:t>reconaissance</a:t>
            </a:r>
            <a:r>
              <a:rPr lang="en-US" sz="3200" b="1" dirty="0">
                <a:ln w="17780" cmpd="sng">
                  <a:solidFill>
                    <a:srgbClr val="FFFFFF"/>
                  </a:solidFill>
                  <a:prstDash val="solid"/>
                  <a:miter lim="800000"/>
                </a:ln>
                <a:latin typeface="Arial Black" pitchFamily="34" charset="0"/>
              </a:rPr>
              <a:t> allows defenders to quickly gather information during a security </a:t>
            </a:r>
            <a:r>
              <a:rPr lang="en-US" sz="3200" b="1" dirty="0" err="1">
                <a:ln w="17780" cmpd="sng">
                  <a:solidFill>
                    <a:srgbClr val="FFFFFF"/>
                  </a:solidFill>
                  <a:prstDash val="solid"/>
                  <a:miter lim="800000"/>
                </a:ln>
                <a:latin typeface="Arial Black" pitchFamily="34" charset="0"/>
              </a:rPr>
              <a:t>incident,enabling</a:t>
            </a:r>
            <a:r>
              <a:rPr lang="en-US" sz="3200" b="1" dirty="0">
                <a:ln w="17780" cmpd="sng">
                  <a:solidFill>
                    <a:srgbClr val="FFFFFF"/>
                  </a:solidFill>
                  <a:prstDash val="solid"/>
                  <a:miter lim="800000"/>
                </a:ln>
                <a:latin typeface="Arial Black" pitchFamily="34" charset="0"/>
              </a:rPr>
              <a:t> faster and more effective response and mitigation.</a:t>
            </a:r>
          </a:p>
          <a:p>
            <a:pPr algn="just"/>
            <a:r>
              <a:rPr lang="en-US" sz="3200" b="1" dirty="0">
                <a:ln w="17780" cmpd="sng">
                  <a:solidFill>
                    <a:srgbClr val="FFFFFF"/>
                  </a:solidFill>
                  <a:prstDash val="solid"/>
                  <a:miter lim="800000"/>
                </a:ln>
                <a:solidFill>
                  <a:srgbClr val="0070C0"/>
                </a:solidFill>
                <a:latin typeface="Arial Black" pitchFamily="34" charset="0"/>
              </a:rPr>
              <a:t>4.Improving Security Posture – </a:t>
            </a:r>
            <a:r>
              <a:rPr lang="en-US" sz="3200" b="1" dirty="0">
                <a:ln w="17780" cmpd="sng">
                  <a:solidFill>
                    <a:srgbClr val="FFFFFF"/>
                  </a:solidFill>
                  <a:prstDash val="solid"/>
                  <a:miter lim="800000"/>
                </a:ln>
                <a:latin typeface="Arial Black" pitchFamily="34" charset="0"/>
              </a:rPr>
              <a:t>Ongoing </a:t>
            </a:r>
            <a:r>
              <a:rPr lang="en-US" sz="3200" b="1" dirty="0" err="1">
                <a:ln w="17780" cmpd="sng">
                  <a:solidFill>
                    <a:srgbClr val="FFFFFF"/>
                  </a:solidFill>
                  <a:prstDash val="solid"/>
                  <a:miter lim="800000"/>
                </a:ln>
                <a:latin typeface="Arial Black" pitchFamily="34" charset="0"/>
              </a:rPr>
              <a:t>reconaissance</a:t>
            </a:r>
            <a:r>
              <a:rPr lang="en-US" sz="3200" b="1" dirty="0">
                <a:ln w="17780" cmpd="sng">
                  <a:solidFill>
                    <a:srgbClr val="FFFFFF"/>
                  </a:solidFill>
                  <a:prstDash val="solid"/>
                  <a:miter lim="800000"/>
                </a:ln>
                <a:latin typeface="Arial Black" pitchFamily="34" charset="0"/>
              </a:rPr>
              <a:t> helps organizations understand their security </a:t>
            </a:r>
            <a:r>
              <a:rPr lang="en-US" sz="3200" b="1" dirty="0" err="1">
                <a:ln w="17780" cmpd="sng">
                  <a:solidFill>
                    <a:srgbClr val="FFFFFF"/>
                  </a:solidFill>
                  <a:prstDash val="solid"/>
                  <a:miter lim="800000"/>
                </a:ln>
                <a:latin typeface="Arial Black" pitchFamily="34" charset="0"/>
              </a:rPr>
              <a:t>landscape,leading</a:t>
            </a:r>
            <a:r>
              <a:rPr lang="en-US" sz="3200" b="1" dirty="0">
                <a:ln w="17780" cmpd="sng">
                  <a:solidFill>
                    <a:srgbClr val="FFFFFF"/>
                  </a:solidFill>
                  <a:prstDash val="solid"/>
                  <a:miter lim="800000"/>
                </a:ln>
                <a:latin typeface="Arial Black" pitchFamily="34" charset="0"/>
              </a:rPr>
              <a:t> to better risk management and ,ore informed security decisions. </a:t>
            </a:r>
          </a:p>
        </p:txBody>
      </p:sp>
    </p:spTree>
    <p:extLst>
      <p:ext uri="{BB962C8B-B14F-4D97-AF65-F5344CB8AC3E}">
        <p14:creationId xmlns:p14="http://schemas.microsoft.com/office/powerpoint/2010/main" val="4866680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idx="1"/>
          </p:nvPr>
        </p:nvPicPr>
        <p:blipFill>
          <a:blip r:embed="rId2">
            <a:extLst>
              <a:ext uri="{28A0092B-C50C-407E-A947-70E740481C1C}">
                <a14:useLocalDpi xmlns:a14="http://schemas.microsoft.com/office/drawing/2010/main" val="0"/>
              </a:ext>
            </a:extLst>
          </a:blip>
          <a:srcRect t="8178" b="8178"/>
          <a:stretch>
            <a:fillRect/>
          </a:stretch>
        </p:blipFill>
        <p:spPr>
          <a:xfrm>
            <a:off x="7574287" y="-3674396"/>
            <a:ext cx="11954828" cy="6581432"/>
          </a:xfrm>
        </p:spPr>
      </p:pic>
      <p:sp>
        <p:nvSpPr>
          <p:cNvPr id="4" name="Slide Number Placeholder 3"/>
          <p:cNvSpPr>
            <a:spLocks noGrp="1"/>
          </p:cNvSpPr>
          <p:nvPr>
            <p:ph type="sldNum" sz="quarter" idx="12"/>
          </p:nvPr>
        </p:nvSpPr>
        <p:spPr/>
        <p:txBody>
          <a:bodyPr/>
          <a:lstStyle/>
          <a:p>
            <a:fld id="{E5FBDEF2-5622-41DF-B7E0-BEBC1CC36F14}" type="slidenum">
              <a:rPr lang="en-US" smtClean="0"/>
              <a:t>5</a:t>
            </a:fld>
            <a:endParaRPr lang="en-US"/>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4997" y="-3520440"/>
            <a:ext cx="21235988" cy="13121640"/>
          </a:xfrm>
          <a:prstGeom prst="rect">
            <a:avLst/>
          </a:prstGeom>
        </p:spPr>
      </p:pic>
      <p:sp>
        <p:nvSpPr>
          <p:cNvPr id="11" name="Rectangle 10"/>
          <p:cNvSpPr/>
          <p:nvPr/>
        </p:nvSpPr>
        <p:spPr>
          <a:xfrm>
            <a:off x="-12694920" y="-3549021"/>
            <a:ext cx="19975835" cy="9059256"/>
          </a:xfrm>
          <a:prstGeom prst="rect">
            <a:avLst/>
          </a:prstGeom>
          <a:noFill/>
        </p:spPr>
        <p:txBody>
          <a:bodyPr wrap="square" lIns="101961" tIns="50981" rIns="101961" bIns="50981">
            <a:spAutoFit/>
          </a:bodyPr>
          <a:lstStyle/>
          <a:p>
            <a:pPr lvl="2" algn="just"/>
            <a:r>
              <a:rPr lang="en-US" sz="4800" b="1" u="sng" dirty="0">
                <a:ln w="17780" cmpd="sng">
                  <a:solidFill>
                    <a:srgbClr val="FFFFFF"/>
                  </a:solidFill>
                  <a:prstDash val="solid"/>
                  <a:miter lim="800000"/>
                </a:ln>
                <a:solidFill>
                  <a:srgbClr val="0070C0"/>
                </a:solidFill>
                <a:latin typeface="Berlin Sans FB Demi" pitchFamily="34" charset="0"/>
              </a:rPr>
              <a:t>Understanding </a:t>
            </a:r>
            <a:r>
              <a:rPr lang="en-US" sz="4800" b="1" u="sng" dirty="0" err="1">
                <a:ln w="17780" cmpd="sng">
                  <a:solidFill>
                    <a:srgbClr val="FFFFFF"/>
                  </a:solidFill>
                  <a:prstDash val="solid"/>
                  <a:miter lim="800000"/>
                </a:ln>
                <a:solidFill>
                  <a:srgbClr val="0070C0"/>
                </a:solidFill>
                <a:latin typeface="Berlin Sans FB Demi" pitchFamily="34" charset="0"/>
              </a:rPr>
              <a:t>reconaissance</a:t>
            </a:r>
            <a:r>
              <a:rPr lang="en-US" sz="4800" b="1" u="sng" dirty="0">
                <a:ln w="17780" cmpd="sng">
                  <a:solidFill>
                    <a:srgbClr val="FFFFFF"/>
                  </a:solidFill>
                  <a:prstDash val="solid"/>
                  <a:miter lim="800000"/>
                </a:ln>
                <a:solidFill>
                  <a:srgbClr val="0070C0"/>
                </a:solidFill>
                <a:latin typeface="Berlin Sans FB Demi" pitchFamily="34" charset="0"/>
              </a:rPr>
              <a:t> tools with commands </a:t>
            </a:r>
          </a:p>
          <a:p>
            <a:pPr lvl="2" algn="ctr"/>
            <a:endParaRPr lang="en-US" sz="1800" b="1" dirty="0">
              <a:ln w="17780" cmpd="sng">
                <a:solidFill>
                  <a:srgbClr val="FFFFFF"/>
                </a:solidFill>
                <a:prstDash val="solid"/>
                <a:miter lim="800000"/>
              </a:ln>
              <a:solidFill>
                <a:srgbClr val="FF0000"/>
              </a:solidFill>
              <a:effectLst>
                <a:outerShdw blurRad="50800" algn="tl" rotWithShape="0">
                  <a:srgbClr val="000000"/>
                </a:outerShdw>
              </a:effectLst>
              <a:latin typeface="Arial Black" pitchFamily="34" charset="0"/>
            </a:endParaRPr>
          </a:p>
          <a:p>
            <a:pPr lvl="2" algn="just"/>
            <a:r>
              <a:rPr lang="en-US" sz="4800" b="1" dirty="0">
                <a:ln w="17780" cmpd="sng">
                  <a:solidFill>
                    <a:srgbClr val="FFFFFF"/>
                  </a:solidFill>
                  <a:prstDash val="solid"/>
                  <a:miter lim="800000"/>
                </a:ln>
                <a:solidFill>
                  <a:srgbClr val="0070C0"/>
                </a:solidFill>
                <a:effectLst>
                  <a:outerShdw blurRad="50800" algn="tl" rotWithShape="0">
                    <a:srgbClr val="000000"/>
                  </a:outerShdw>
                </a:effectLst>
                <a:latin typeface="Arial Black" pitchFamily="34" charset="0"/>
              </a:rPr>
              <a:t>Tool no. 1</a:t>
            </a:r>
          </a:p>
          <a:p>
            <a:pPr lvl="2" algn="ctr"/>
            <a:endParaRPr lang="en-US" sz="1800" b="1" dirty="0">
              <a:ln w="17780" cmpd="sng">
                <a:solidFill>
                  <a:srgbClr val="FFFFFF"/>
                </a:solidFill>
                <a:prstDash val="solid"/>
                <a:miter lim="800000"/>
              </a:ln>
              <a:solidFill>
                <a:srgbClr val="0070C0"/>
              </a:solidFill>
              <a:effectLst>
                <a:outerShdw blurRad="50800" algn="tl" rotWithShape="0">
                  <a:srgbClr val="000000"/>
                </a:outerShdw>
              </a:effectLst>
              <a:latin typeface="Arial Black" pitchFamily="34" charset="0"/>
            </a:endParaRPr>
          </a:p>
          <a:p>
            <a:pPr lvl="2" algn="just"/>
            <a:r>
              <a:rPr lang="en-US" sz="3500" b="1" dirty="0" err="1">
                <a:ln w="17780" cmpd="sng">
                  <a:solidFill>
                    <a:srgbClr val="FFFFFF"/>
                  </a:solidFill>
                  <a:prstDash val="solid"/>
                  <a:miter lim="800000"/>
                </a:ln>
                <a:solidFill>
                  <a:srgbClr val="0070C0"/>
                </a:solidFill>
                <a:latin typeface="Arial Black" pitchFamily="34" charset="0"/>
              </a:rPr>
              <a:t>Whois</a:t>
            </a:r>
            <a:r>
              <a:rPr lang="en-US" sz="3500" b="1" dirty="0">
                <a:ln w="17780" cmpd="sng">
                  <a:solidFill>
                    <a:srgbClr val="FFFFFF"/>
                  </a:solidFill>
                  <a:prstDash val="solid"/>
                  <a:miter lim="800000"/>
                </a:ln>
                <a:solidFill>
                  <a:srgbClr val="0070C0"/>
                </a:solidFill>
                <a:latin typeface="Arial Black" pitchFamily="34" charset="0"/>
              </a:rPr>
              <a:t> :- </a:t>
            </a:r>
            <a:r>
              <a:rPr lang="en-US" sz="35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Whois</a:t>
            </a:r>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command is a powerful tool that allows you to retrieve essential information about a domain or an </a:t>
            </a:r>
            <a:r>
              <a:rPr lang="en-US" sz="35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address and network devices registered with internet corporation for assigned names and numbers.</a:t>
            </a:r>
          </a:p>
          <a:p>
            <a:pPr lvl="2" algn="just"/>
            <a:endParaRPr lang="en-US" sz="13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lvl="2" algn="just"/>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500" b="1" dirty="0">
                <a:ln w="17780" cmpd="sng">
                  <a:solidFill>
                    <a:srgbClr val="FFFFFF"/>
                  </a:solidFill>
                  <a:prstDash val="solid"/>
                  <a:miter lim="800000"/>
                </a:ln>
                <a:solidFill>
                  <a:srgbClr val="0070C0"/>
                </a:solidFill>
                <a:latin typeface="Arial Black" pitchFamily="34" charset="0"/>
              </a:rPr>
              <a:t>How to use:-</a:t>
            </a:r>
          </a:p>
          <a:p>
            <a:pPr lvl="2" algn="just"/>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Rounded MT Bold" pitchFamily="34" charset="0"/>
              </a:rPr>
              <a:t>1. </a:t>
            </a:r>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Search in browser </a:t>
            </a:r>
            <a:r>
              <a:rPr lang="en-US" sz="3500" b="1" dirty="0">
                <a:ln w="17780" cmpd="sng">
                  <a:solidFill>
                    <a:srgbClr val="FFFFFF"/>
                  </a:solidFill>
                  <a:prstDash val="solid"/>
                  <a:miter lim="800000"/>
                </a:ln>
                <a:solidFill>
                  <a:srgbClr val="460EE2"/>
                </a:solidFill>
                <a:latin typeface="Arial Rounded MT Bold" pitchFamily="34" charset="0"/>
              </a:rPr>
              <a:t>“whois.com”</a:t>
            </a:r>
            <a:endParaRPr lang="en-US" sz="3500" b="1" dirty="0">
              <a:ln w="17780" cmpd="sng">
                <a:solidFill>
                  <a:srgbClr val="FFFFFF"/>
                </a:solidFill>
                <a:prstDash val="solid"/>
                <a:miter lim="800000"/>
              </a:ln>
              <a:solidFill>
                <a:srgbClr val="460EE2"/>
              </a:solidFill>
              <a:latin typeface="Arial Black" pitchFamily="34" charset="0"/>
            </a:endParaRPr>
          </a:p>
          <a:p>
            <a:pPr lvl="2" algn="just"/>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Search for domain or </a:t>
            </a:r>
            <a:r>
              <a:rPr lang="en-US" sz="35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address in whois.com</a:t>
            </a:r>
          </a:p>
          <a:p>
            <a:pPr lvl="2" algn="just"/>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5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Eg</a:t>
            </a:r>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5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whois</a:t>
            </a:r>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dell.com</a:t>
            </a:r>
          </a:p>
          <a:p>
            <a:pPr lvl="2" algn="just"/>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2. In Linux terminal  enter the command </a:t>
            </a:r>
            <a:r>
              <a:rPr lang="en-US" sz="3500" b="1" dirty="0">
                <a:ln w="17780" cmpd="sng">
                  <a:solidFill>
                    <a:srgbClr val="FFFFFF"/>
                  </a:solidFill>
                  <a:prstDash val="solid"/>
                  <a:miter lim="800000"/>
                </a:ln>
                <a:solidFill>
                  <a:srgbClr val="460EE2"/>
                </a:solidFill>
                <a:latin typeface="Arial Black" pitchFamily="34" charset="0"/>
              </a:rPr>
              <a:t>“ </a:t>
            </a:r>
            <a:r>
              <a:rPr lang="en-US" sz="3500" b="1" dirty="0" err="1">
                <a:ln w="17780" cmpd="sng">
                  <a:solidFill>
                    <a:srgbClr val="FFFFFF"/>
                  </a:solidFill>
                  <a:prstDash val="solid"/>
                  <a:miter lim="800000"/>
                </a:ln>
                <a:solidFill>
                  <a:srgbClr val="460EE2"/>
                </a:solidFill>
                <a:latin typeface="Arial Black" pitchFamily="34" charset="0"/>
              </a:rPr>
              <a:t>whois</a:t>
            </a:r>
            <a:r>
              <a:rPr lang="en-US" sz="3500" b="1" dirty="0">
                <a:ln w="17780" cmpd="sng">
                  <a:solidFill>
                    <a:srgbClr val="FFFFFF"/>
                  </a:solidFill>
                  <a:prstDash val="solid"/>
                  <a:miter lim="800000"/>
                </a:ln>
                <a:solidFill>
                  <a:srgbClr val="460EE2"/>
                </a:solidFill>
                <a:latin typeface="Arial Black" pitchFamily="34" charset="0"/>
              </a:rPr>
              <a:t>” </a:t>
            </a:r>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domain name</a:t>
            </a:r>
          </a:p>
          <a:p>
            <a:pPr lvl="2" algn="just"/>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or </a:t>
            </a:r>
            <a:r>
              <a:rPr lang="en-US" sz="35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ip</a:t>
            </a:r>
            <a:r>
              <a:rPr lang="en-US" sz="35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address</a:t>
            </a:r>
          </a:p>
          <a:p>
            <a:pPr marL="1019600" indent="-1019600" algn="just">
              <a:buAutoNum type="arabicPeriod"/>
            </a:pPr>
            <a:endParaRPr lang="en-US" sz="61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Arial Rounded MT Bold" pitchFamily="34" charset="0"/>
            </a:endParaRPr>
          </a:p>
          <a:p>
            <a:pPr marL="1019600" indent="-1019600" algn="ctr">
              <a:buAutoNum type="arabicPeriod"/>
            </a:pPr>
            <a:endParaRPr lang="en-US" sz="61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0" y="3040380"/>
            <a:ext cx="12192000" cy="6560820"/>
          </a:xfrm>
          <a:prstGeom prst="rect">
            <a:avLst/>
          </a:prstGeom>
        </p:spPr>
      </p:pic>
    </p:spTree>
    <p:extLst>
      <p:ext uri="{BB962C8B-B14F-4D97-AF65-F5344CB8AC3E}">
        <p14:creationId xmlns:p14="http://schemas.microsoft.com/office/powerpoint/2010/main" val="3750248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5FBDEF2-5622-41DF-B7E0-BEBC1CC36F14}" type="slidenum">
              <a:rPr lang="en-US" smtClean="0"/>
              <a:t>6</a:t>
            </a:fld>
            <a:endParaRPr lang="en-US"/>
          </a:p>
        </p:txBody>
      </p:sp>
      <p:pic>
        <p:nvPicPr>
          <p:cNvPr id="8" name="Picture Placeholder 7"/>
          <p:cNvPicPr>
            <a:picLocks noGrp="1" noChangeAspect="1"/>
          </p:cNvPicPr>
          <p:nvPr>
            <p:ph type="pic" idx="1"/>
          </p:nvPr>
        </p:nvPicPr>
        <p:blipFill>
          <a:blip r:embed="rId2">
            <a:extLst>
              <a:ext uri="{28A0092B-C50C-407E-A947-70E740481C1C}">
                <a14:useLocalDpi xmlns:a14="http://schemas.microsoft.com/office/drawing/2010/main" val="0"/>
              </a:ext>
            </a:extLst>
          </a:blip>
          <a:srcRect l="12680" r="12680"/>
          <a:stretch>
            <a:fillRect/>
          </a:stretch>
        </p:blipFill>
        <p:spPr>
          <a:xfrm>
            <a:off x="5440683" y="-3093720"/>
            <a:ext cx="11721463" cy="13014960"/>
          </a:xfr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47759" y="-2773680"/>
            <a:ext cx="14401800" cy="12694920"/>
          </a:xfrm>
          <a:prstGeom prst="rect">
            <a:avLst/>
          </a:prstGeom>
        </p:spPr>
      </p:pic>
      <p:sp>
        <p:nvSpPr>
          <p:cNvPr id="10" name="Rectangle 9"/>
          <p:cNvSpPr/>
          <p:nvPr/>
        </p:nvSpPr>
        <p:spPr>
          <a:xfrm>
            <a:off x="-8545773" y="-2453635"/>
            <a:ext cx="14199817" cy="7304929"/>
          </a:xfrm>
          <a:prstGeom prst="rect">
            <a:avLst/>
          </a:prstGeom>
          <a:noFill/>
        </p:spPr>
        <p:txBody>
          <a:bodyPr wrap="square" lIns="101961" tIns="50981" rIns="101961" bIns="50981">
            <a:spAutoFit/>
          </a:bodyPr>
          <a:lstStyle/>
          <a:p>
            <a:pPr algn="just"/>
            <a:r>
              <a:rPr lang="en-US" sz="5400" b="1" u="sng" dirty="0">
                <a:ln w="10541" cmpd="sng">
                  <a:solidFill>
                    <a:srgbClr val="7D7D7D">
                      <a:tint val="100000"/>
                      <a:shade val="100000"/>
                      <a:satMod val="110000"/>
                    </a:srgbClr>
                  </a:solidFill>
                  <a:prstDash val="solid"/>
                </a:ln>
                <a:solidFill>
                  <a:srgbClr val="0070C0"/>
                </a:solidFill>
                <a:latin typeface="Berlin Sans FB Demi" pitchFamily="34" charset="0"/>
              </a:rPr>
              <a:t>Tool no. 2</a:t>
            </a:r>
          </a:p>
          <a:p>
            <a:pPr algn="just"/>
            <a:endParaRPr lang="en-US" sz="1300" b="1" dirty="0">
              <a:ln w="10541" cmpd="sng">
                <a:solidFill>
                  <a:srgbClr val="7D7D7D">
                    <a:tint val="100000"/>
                    <a:shade val="100000"/>
                    <a:satMod val="110000"/>
                  </a:srgbClr>
                </a:solidFill>
                <a:prstDash val="solid"/>
              </a:ln>
              <a:latin typeface="Arial Black" pitchFamily="34" charset="0"/>
            </a:endParaRPr>
          </a:p>
          <a:p>
            <a:pPr algn="just"/>
            <a:r>
              <a:rPr lang="en-US" sz="4600" b="1" dirty="0">
                <a:ln w="10541" cmpd="sng">
                  <a:solidFill>
                    <a:srgbClr val="7D7D7D">
                      <a:tint val="100000"/>
                      <a:shade val="100000"/>
                      <a:satMod val="110000"/>
                    </a:srgbClr>
                  </a:solidFill>
                  <a:prstDash val="solid"/>
                </a:ln>
                <a:solidFill>
                  <a:srgbClr val="0070C0"/>
                </a:solidFill>
                <a:latin typeface="Berlin Sans FB Demi" pitchFamily="34" charset="0"/>
              </a:rPr>
              <a:t>Understanding </a:t>
            </a:r>
            <a:r>
              <a:rPr lang="en-US" sz="4600" b="1" dirty="0" err="1">
                <a:ln w="10541" cmpd="sng">
                  <a:solidFill>
                    <a:srgbClr val="7D7D7D">
                      <a:tint val="100000"/>
                      <a:shade val="100000"/>
                      <a:satMod val="110000"/>
                    </a:srgbClr>
                  </a:solidFill>
                  <a:prstDash val="solid"/>
                </a:ln>
                <a:solidFill>
                  <a:srgbClr val="0070C0"/>
                </a:solidFill>
                <a:latin typeface="Berlin Sans FB Demi" pitchFamily="34" charset="0"/>
              </a:rPr>
              <a:t>theHarvester</a:t>
            </a:r>
            <a:r>
              <a:rPr lang="en-US" sz="4600" b="1" dirty="0">
                <a:ln w="10541" cmpd="sng">
                  <a:solidFill>
                    <a:srgbClr val="7D7D7D">
                      <a:tint val="100000"/>
                      <a:shade val="100000"/>
                      <a:satMod val="110000"/>
                    </a:srgbClr>
                  </a:solidFill>
                  <a:prstDash val="solid"/>
                </a:ln>
                <a:solidFill>
                  <a:srgbClr val="0070C0"/>
                </a:solidFill>
                <a:latin typeface="Berlin Sans FB Demi" pitchFamily="34" charset="0"/>
              </a:rPr>
              <a:t>:</a:t>
            </a:r>
          </a:p>
          <a:p>
            <a:pPr algn="ctr"/>
            <a:endParaRPr lang="en-US" sz="1300" b="1" dirty="0">
              <a:ln w="10541" cmpd="sng">
                <a:solidFill>
                  <a:srgbClr val="7D7D7D">
                    <a:tint val="100000"/>
                    <a:shade val="100000"/>
                    <a:satMod val="110000"/>
                  </a:srgbClr>
                </a:solidFill>
                <a:prstDash val="solid"/>
              </a:ln>
              <a:latin typeface="Arial Black" pitchFamily="34" charset="0"/>
            </a:endParaRPr>
          </a:p>
          <a:p>
            <a:pPr marL="382350" indent="-382350" algn="just">
              <a:buFont typeface="Arial" pitchFamily="34" charset="0"/>
              <a:buChar char="•"/>
            </a:pPr>
            <a:r>
              <a:rPr lang="en-US" sz="2700" b="1" dirty="0">
                <a:ln w="10541" cmpd="sng">
                  <a:solidFill>
                    <a:srgbClr val="7D7D7D">
                      <a:tint val="100000"/>
                      <a:shade val="100000"/>
                      <a:satMod val="110000"/>
                    </a:srgbClr>
                  </a:solidFill>
                  <a:prstDash val="solid"/>
                </a:ln>
                <a:latin typeface="Arial Black" pitchFamily="34" charset="0"/>
              </a:rPr>
              <a:t>- </a:t>
            </a:r>
            <a:r>
              <a:rPr lang="en-US" sz="3000" b="1" dirty="0">
                <a:ln w="10541" cmpd="sng">
                  <a:solidFill>
                    <a:srgbClr val="7D7D7D">
                      <a:tint val="100000"/>
                      <a:shade val="100000"/>
                      <a:satMod val="110000"/>
                    </a:srgbClr>
                  </a:solidFill>
                  <a:prstDash val="solid"/>
                </a:ln>
                <a:latin typeface="Arial Black" pitchFamily="34" charset="0"/>
              </a:rPr>
              <a:t>It is an OSINT tools used for gathering   information about a domain name .</a:t>
            </a:r>
          </a:p>
          <a:p>
            <a:pPr marL="509800" indent="-509800" algn="just">
              <a:buFont typeface="Arial" pitchFamily="34" charset="0"/>
              <a:buChar char="•"/>
            </a:pPr>
            <a:r>
              <a:rPr lang="en-US" sz="3000" b="1" dirty="0">
                <a:ln w="10541" cmpd="sng">
                  <a:solidFill>
                    <a:srgbClr val="7D7D7D">
                      <a:tint val="100000"/>
                      <a:shade val="100000"/>
                      <a:satMod val="110000"/>
                    </a:srgbClr>
                  </a:solidFill>
                  <a:prstDash val="solid"/>
                </a:ln>
                <a:latin typeface="Arial Black" pitchFamily="34" charset="0"/>
              </a:rPr>
              <a:t>It is used to find e-mails ,IP address, </a:t>
            </a:r>
            <a:r>
              <a:rPr lang="en-US" sz="3000" b="1" dirty="0" err="1">
                <a:ln w="10541" cmpd="sng">
                  <a:solidFill>
                    <a:srgbClr val="7D7D7D">
                      <a:tint val="100000"/>
                      <a:shade val="100000"/>
                      <a:satMod val="110000"/>
                    </a:srgbClr>
                  </a:solidFill>
                  <a:prstDash val="solid"/>
                </a:ln>
                <a:latin typeface="Arial Black" pitchFamily="34" charset="0"/>
              </a:rPr>
              <a:t>sudomains</a:t>
            </a:r>
            <a:r>
              <a:rPr lang="en-US" sz="3000" b="1" dirty="0">
                <a:ln w="10541" cmpd="sng">
                  <a:solidFill>
                    <a:srgbClr val="7D7D7D">
                      <a:tint val="100000"/>
                      <a:shade val="100000"/>
                      <a:satMod val="110000"/>
                    </a:srgbClr>
                  </a:solidFill>
                  <a:prstDash val="solid"/>
                </a:ln>
                <a:latin typeface="Arial Black" pitchFamily="34" charset="0"/>
              </a:rPr>
              <a:t> and </a:t>
            </a:r>
            <a:r>
              <a:rPr lang="en-US" sz="3000" b="1" dirty="0" err="1">
                <a:ln w="10541" cmpd="sng">
                  <a:solidFill>
                    <a:srgbClr val="7D7D7D">
                      <a:tint val="100000"/>
                      <a:shade val="100000"/>
                      <a:satMod val="110000"/>
                    </a:srgbClr>
                  </a:solidFill>
                  <a:prstDash val="solid"/>
                </a:ln>
                <a:latin typeface="Arial Black" pitchFamily="34" charset="0"/>
              </a:rPr>
              <a:t>urls</a:t>
            </a:r>
            <a:r>
              <a:rPr lang="en-US" sz="3000" b="1" dirty="0">
                <a:ln w="10541" cmpd="sng">
                  <a:solidFill>
                    <a:srgbClr val="7D7D7D">
                      <a:tint val="100000"/>
                      <a:shade val="100000"/>
                      <a:satMod val="110000"/>
                    </a:srgbClr>
                  </a:solidFill>
                  <a:prstDash val="solid"/>
                </a:ln>
                <a:latin typeface="Arial Black" pitchFamily="34" charset="0"/>
              </a:rPr>
              <a:t> using multiple resources.  </a:t>
            </a:r>
          </a:p>
          <a:p>
            <a:pPr marL="382350" indent="-382350" algn="just">
              <a:buFontTx/>
              <a:buChar char="-"/>
            </a:pPr>
            <a:endParaRPr lang="en-US" sz="1300" b="1" dirty="0">
              <a:ln w="10541" cmpd="sng">
                <a:solidFill>
                  <a:srgbClr val="7D7D7D">
                    <a:tint val="100000"/>
                    <a:shade val="100000"/>
                    <a:satMod val="110000"/>
                  </a:srgbClr>
                </a:solidFill>
                <a:prstDash val="solid"/>
              </a:ln>
              <a:latin typeface="Arial Black" pitchFamily="34" charset="0"/>
            </a:endParaRPr>
          </a:p>
          <a:p>
            <a:pPr algn="just"/>
            <a:r>
              <a:rPr lang="en-US" sz="3500" b="1" dirty="0">
                <a:ln w="10541" cmpd="sng">
                  <a:solidFill>
                    <a:srgbClr val="7D7D7D">
                      <a:tint val="100000"/>
                      <a:shade val="100000"/>
                      <a:satMod val="110000"/>
                    </a:srgbClr>
                  </a:solidFill>
                  <a:prstDash val="solid"/>
                </a:ln>
                <a:solidFill>
                  <a:srgbClr val="0070C0"/>
                </a:solidFill>
                <a:latin typeface="Arial Black" pitchFamily="34" charset="0"/>
              </a:rPr>
              <a:t> Installation:-</a:t>
            </a:r>
          </a:p>
          <a:p>
            <a:pPr algn="just"/>
            <a:r>
              <a:rPr lang="en-US" sz="3000" b="1" dirty="0">
                <a:ln w="10541" cmpd="sng">
                  <a:solidFill>
                    <a:srgbClr val="7D7D7D">
                      <a:tint val="100000"/>
                      <a:shade val="100000"/>
                      <a:satMod val="110000"/>
                    </a:srgbClr>
                  </a:solidFill>
                  <a:prstDash val="solid"/>
                </a:ln>
                <a:solidFill>
                  <a:srgbClr val="460EE2"/>
                </a:solidFill>
                <a:latin typeface="Arial Black" pitchFamily="34" charset="0"/>
              </a:rPr>
              <a:t>“</a:t>
            </a:r>
            <a:r>
              <a:rPr lang="en-US" sz="3000" b="1" dirty="0" err="1">
                <a:ln w="10541" cmpd="sng">
                  <a:solidFill>
                    <a:srgbClr val="7D7D7D">
                      <a:tint val="100000"/>
                      <a:shade val="100000"/>
                      <a:satMod val="110000"/>
                    </a:srgbClr>
                  </a:solidFill>
                  <a:prstDash val="solid"/>
                </a:ln>
                <a:solidFill>
                  <a:srgbClr val="460EE2"/>
                </a:solidFill>
                <a:latin typeface="Arial Black" pitchFamily="34" charset="0"/>
              </a:rPr>
              <a:t>sudo</a:t>
            </a:r>
            <a:r>
              <a:rPr lang="en-US" sz="3000" b="1" dirty="0">
                <a:ln w="10541" cmpd="sng">
                  <a:solidFill>
                    <a:srgbClr val="7D7D7D">
                      <a:tint val="100000"/>
                      <a:shade val="100000"/>
                      <a:satMod val="110000"/>
                    </a:srgbClr>
                  </a:solidFill>
                  <a:prstDash val="solid"/>
                </a:ln>
                <a:solidFill>
                  <a:srgbClr val="460EE2"/>
                </a:solidFill>
                <a:latin typeface="Arial Black" pitchFamily="34" charset="0"/>
              </a:rPr>
              <a:t> apt install </a:t>
            </a:r>
            <a:r>
              <a:rPr lang="en-US" sz="3000" b="1" dirty="0" err="1">
                <a:ln w="10541" cmpd="sng">
                  <a:solidFill>
                    <a:srgbClr val="7D7D7D">
                      <a:tint val="100000"/>
                      <a:shade val="100000"/>
                      <a:satMod val="110000"/>
                    </a:srgbClr>
                  </a:solidFill>
                  <a:prstDash val="solid"/>
                </a:ln>
                <a:solidFill>
                  <a:srgbClr val="460EE2"/>
                </a:solidFill>
                <a:latin typeface="Arial Black" pitchFamily="34" charset="0"/>
              </a:rPr>
              <a:t>theHarvester</a:t>
            </a:r>
            <a:r>
              <a:rPr lang="en-US" sz="3000" b="1" dirty="0">
                <a:ln w="10541" cmpd="sng">
                  <a:solidFill>
                    <a:srgbClr val="7D7D7D">
                      <a:tint val="100000"/>
                      <a:shade val="100000"/>
                      <a:satMod val="110000"/>
                    </a:srgbClr>
                  </a:solidFill>
                  <a:prstDash val="solid"/>
                </a:ln>
                <a:solidFill>
                  <a:srgbClr val="460EE2"/>
                </a:solidFill>
                <a:latin typeface="Arial Black" pitchFamily="34" charset="0"/>
              </a:rPr>
              <a:t>”</a:t>
            </a:r>
          </a:p>
          <a:p>
            <a:pPr algn="just"/>
            <a:endParaRPr lang="en-US" sz="1300" b="1" dirty="0">
              <a:ln w="10541" cmpd="sng">
                <a:solidFill>
                  <a:srgbClr val="7D7D7D">
                    <a:tint val="100000"/>
                    <a:shade val="100000"/>
                    <a:satMod val="110000"/>
                  </a:srgbClr>
                </a:solidFill>
                <a:prstDash val="solid"/>
              </a:ln>
              <a:solidFill>
                <a:srgbClr val="FF0000"/>
              </a:solidFill>
              <a:latin typeface="Arial Black" pitchFamily="34" charset="0"/>
            </a:endParaRPr>
          </a:p>
          <a:p>
            <a:pPr algn="just"/>
            <a:r>
              <a:rPr lang="en-US" sz="4100" b="1" dirty="0">
                <a:ln w="10541" cmpd="sng">
                  <a:solidFill>
                    <a:srgbClr val="7D7D7D">
                      <a:tint val="100000"/>
                      <a:shade val="100000"/>
                      <a:satMod val="110000"/>
                    </a:srgbClr>
                  </a:solidFill>
                  <a:prstDash val="solid"/>
                </a:ln>
                <a:solidFill>
                  <a:srgbClr val="FF0000"/>
                </a:solidFill>
                <a:latin typeface="Arial Black" pitchFamily="34" charset="0"/>
              </a:rPr>
              <a:t> </a:t>
            </a:r>
            <a:r>
              <a:rPr lang="en-US" sz="4100" b="1" dirty="0">
                <a:ln w="10541" cmpd="sng">
                  <a:solidFill>
                    <a:srgbClr val="7D7D7D">
                      <a:tint val="100000"/>
                      <a:shade val="100000"/>
                      <a:satMod val="110000"/>
                    </a:srgbClr>
                  </a:solidFill>
                  <a:prstDash val="solid"/>
                </a:ln>
                <a:solidFill>
                  <a:srgbClr val="0070C0"/>
                </a:solidFill>
                <a:latin typeface="Arial Black" pitchFamily="34" charset="0"/>
              </a:rPr>
              <a:t>How to use :-</a:t>
            </a:r>
          </a:p>
          <a:p>
            <a:pPr algn="just"/>
            <a:r>
              <a:rPr lang="en-US" sz="3000" b="1" dirty="0">
                <a:ln w="10541" cmpd="sng">
                  <a:solidFill>
                    <a:srgbClr val="7D7D7D">
                      <a:tint val="100000"/>
                      <a:shade val="100000"/>
                      <a:satMod val="110000"/>
                    </a:srgbClr>
                  </a:solidFill>
                  <a:prstDash val="solid"/>
                </a:ln>
                <a:latin typeface="Arial Black" pitchFamily="34" charset="0"/>
              </a:rPr>
              <a:t>   In kali </a:t>
            </a:r>
            <a:r>
              <a:rPr lang="en-US" sz="3000" b="1" dirty="0" err="1">
                <a:ln w="10541" cmpd="sng">
                  <a:solidFill>
                    <a:srgbClr val="7D7D7D">
                      <a:tint val="100000"/>
                      <a:shade val="100000"/>
                      <a:satMod val="110000"/>
                    </a:srgbClr>
                  </a:solidFill>
                  <a:prstDash val="solid"/>
                </a:ln>
                <a:latin typeface="Arial Black" pitchFamily="34" charset="0"/>
              </a:rPr>
              <a:t>linux</a:t>
            </a:r>
            <a:r>
              <a:rPr lang="en-US" sz="3000" b="1" dirty="0">
                <a:ln w="10541" cmpd="sng">
                  <a:solidFill>
                    <a:srgbClr val="7D7D7D">
                      <a:tint val="100000"/>
                      <a:shade val="100000"/>
                      <a:satMod val="110000"/>
                    </a:srgbClr>
                  </a:solidFill>
                  <a:prstDash val="solid"/>
                </a:ln>
                <a:latin typeface="Arial Black" pitchFamily="34" charset="0"/>
              </a:rPr>
              <a:t> terminal use the command </a:t>
            </a:r>
          </a:p>
          <a:p>
            <a:pPr algn="just"/>
            <a:r>
              <a:rPr lang="en-US" sz="3000" b="1" dirty="0">
                <a:ln w="10541" cmpd="sng">
                  <a:solidFill>
                    <a:srgbClr val="7D7D7D">
                      <a:tint val="100000"/>
                      <a:shade val="100000"/>
                      <a:satMod val="110000"/>
                    </a:srgbClr>
                  </a:solidFill>
                  <a:prstDash val="solid"/>
                </a:ln>
                <a:latin typeface="Arial Black" pitchFamily="34" charset="0"/>
              </a:rPr>
              <a:t>   </a:t>
            </a:r>
            <a:r>
              <a:rPr lang="en-US" sz="3000" b="1" dirty="0" err="1">
                <a:ln w="10541" cmpd="sng">
                  <a:solidFill>
                    <a:srgbClr val="7D7D7D">
                      <a:tint val="100000"/>
                      <a:shade val="100000"/>
                      <a:satMod val="110000"/>
                    </a:srgbClr>
                  </a:solidFill>
                  <a:prstDash val="solid"/>
                </a:ln>
                <a:latin typeface="Arial Black" pitchFamily="34" charset="0"/>
              </a:rPr>
              <a:t>theHarvester</a:t>
            </a:r>
            <a:r>
              <a:rPr lang="en-US" sz="3000" b="1" dirty="0">
                <a:ln w="10541" cmpd="sng">
                  <a:solidFill>
                    <a:srgbClr val="7D7D7D">
                      <a:tint val="100000"/>
                      <a:shade val="100000"/>
                      <a:satMod val="110000"/>
                    </a:srgbClr>
                  </a:solidFill>
                  <a:prstDash val="solid"/>
                </a:ln>
                <a:latin typeface="Arial Black" pitchFamily="34" charset="0"/>
              </a:rPr>
              <a:t> –d(domain) –b (source)</a:t>
            </a:r>
          </a:p>
          <a:p>
            <a:pPr algn="just"/>
            <a:r>
              <a:rPr lang="en-US" sz="3000" b="1" dirty="0">
                <a:ln w="10541" cmpd="sng">
                  <a:solidFill>
                    <a:srgbClr val="7D7D7D">
                      <a:tint val="100000"/>
                      <a:shade val="100000"/>
                      <a:satMod val="110000"/>
                    </a:srgbClr>
                  </a:solidFill>
                  <a:prstDash val="solid"/>
                </a:ln>
                <a:latin typeface="Arial Black" pitchFamily="34" charset="0"/>
              </a:rPr>
              <a:t>   Use </a:t>
            </a:r>
            <a:r>
              <a:rPr lang="en-US" sz="3000" b="1" dirty="0" err="1">
                <a:ln w="10541" cmpd="sng">
                  <a:solidFill>
                    <a:srgbClr val="7D7D7D">
                      <a:tint val="100000"/>
                      <a:shade val="100000"/>
                      <a:satMod val="110000"/>
                    </a:srgbClr>
                  </a:solidFill>
                  <a:prstDash val="solid"/>
                </a:ln>
                <a:latin typeface="Arial Black" pitchFamily="34" charset="0"/>
              </a:rPr>
              <a:t>theHarvester</a:t>
            </a:r>
            <a:r>
              <a:rPr lang="en-US" sz="3000" b="1" dirty="0">
                <a:ln w="10541" cmpd="sng">
                  <a:solidFill>
                    <a:srgbClr val="7D7D7D">
                      <a:tint val="100000"/>
                      <a:shade val="100000"/>
                      <a:satMod val="110000"/>
                    </a:srgbClr>
                  </a:solidFill>
                  <a:prstDash val="solid"/>
                </a:ln>
                <a:latin typeface="Arial Black" pitchFamily="34" charset="0"/>
              </a:rPr>
              <a:t> –h for help </a:t>
            </a:r>
          </a:p>
        </p:txBody>
      </p:sp>
    </p:spTree>
    <p:extLst>
      <p:ext uri="{BB962C8B-B14F-4D97-AF65-F5344CB8AC3E}">
        <p14:creationId xmlns:p14="http://schemas.microsoft.com/office/powerpoint/2010/main" val="15390821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5FBDEF2-5622-41DF-B7E0-BEBC1CC36F14}" type="slidenum">
              <a:rPr lang="en-US" smtClean="0"/>
              <a:t>7</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7639" y="0"/>
            <a:ext cx="17175480" cy="10828020"/>
          </a:xfrm>
          <a:prstGeom prst="rect">
            <a:avLst/>
          </a:prstGeom>
        </p:spPr>
      </p:pic>
      <p:sp>
        <p:nvSpPr>
          <p:cNvPr id="8" name="Rectangle 7"/>
          <p:cNvSpPr/>
          <p:nvPr/>
        </p:nvSpPr>
        <p:spPr>
          <a:xfrm>
            <a:off x="-7467600" y="87179"/>
            <a:ext cx="17282160" cy="8582202"/>
          </a:xfrm>
          <a:prstGeom prst="rect">
            <a:avLst/>
          </a:prstGeom>
          <a:noFill/>
        </p:spPr>
        <p:txBody>
          <a:bodyPr wrap="square" lIns="101961" tIns="50981" rIns="101961" bIns="50981">
            <a:spAutoFit/>
          </a:bodyPr>
          <a:lstStyle/>
          <a:p>
            <a:pPr algn="just"/>
            <a:r>
              <a:rPr lang="en-US" sz="6100" b="1" u="sng" dirty="0">
                <a:ln w="17780" cmpd="sng">
                  <a:solidFill>
                    <a:srgbClr val="FFFFFF"/>
                  </a:solidFill>
                  <a:prstDash val="solid"/>
                  <a:miter lim="800000"/>
                </a:ln>
                <a:solidFill>
                  <a:srgbClr val="0070C0"/>
                </a:solidFill>
                <a:latin typeface="Berlin Sans FB Demi" pitchFamily="34" charset="0"/>
              </a:rPr>
              <a:t>Tool no 3</a:t>
            </a:r>
          </a:p>
          <a:p>
            <a:pPr algn="ctr"/>
            <a:endParaRPr lang="en-US" sz="1000" b="1" u="sng" dirty="0">
              <a:ln w="17780" cmpd="sng">
                <a:solidFill>
                  <a:srgbClr val="FFFFFF"/>
                </a:solidFill>
                <a:prstDash val="solid"/>
                <a:miter lim="800000"/>
              </a:ln>
              <a:solidFill>
                <a:srgbClr val="0070C0"/>
              </a:solidFill>
              <a:effectLst>
                <a:outerShdw blurRad="50800" algn="tl" rotWithShape="0">
                  <a:srgbClr val="000000"/>
                </a:outerShdw>
              </a:effectLst>
              <a:latin typeface="Berlin Sans FB Demi" pitchFamily="34" charset="0"/>
            </a:endParaRPr>
          </a:p>
          <a:p>
            <a:pPr algn="just"/>
            <a:r>
              <a:rPr lang="en-US" sz="5400" b="1" dirty="0">
                <a:ln w="17780" cmpd="sng">
                  <a:solidFill>
                    <a:srgbClr val="FFFFFF"/>
                  </a:solidFill>
                  <a:prstDash val="solid"/>
                  <a:miter lim="800000"/>
                </a:ln>
                <a:solidFill>
                  <a:srgbClr val="0070C0"/>
                </a:solidFill>
                <a:latin typeface="Berlin Sans FB Demi" pitchFamily="34" charset="0"/>
              </a:rPr>
              <a:t>Understanding Dmitry </a:t>
            </a:r>
            <a:r>
              <a:rPr lang="en-US" sz="6100" b="1" dirty="0">
                <a:ln w="17780" cmpd="sng">
                  <a:solidFill>
                    <a:srgbClr val="FFFFFF"/>
                  </a:solidFill>
                  <a:prstDash val="solid"/>
                  <a:miter lim="800000"/>
                </a:ln>
                <a:solidFill>
                  <a:srgbClr val="0070C0"/>
                </a:solidFill>
                <a:effectLst>
                  <a:outerShdw blurRad="50800" algn="tl" rotWithShape="0">
                    <a:srgbClr val="000000"/>
                  </a:outerShdw>
                </a:effectLst>
                <a:latin typeface="Berlin Sans FB Demi" pitchFamily="34" charset="0"/>
              </a:rPr>
              <a:t>:</a:t>
            </a:r>
          </a:p>
          <a:p>
            <a:pPr marL="191174" indent="-191174" algn="ctr">
              <a:buFont typeface="Arial" pitchFamily="34" charset="0"/>
              <a:buChar char="•"/>
            </a:pPr>
            <a:endParaRPr lang="en-US" sz="13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a:p>
            <a:pPr marL="382350" indent="-382350" algn="just">
              <a:buFont typeface="Arial" pitchFamily="34" charset="0"/>
              <a:buChar char="•"/>
            </a:pPr>
            <a:r>
              <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38100" dist="38100" dir="2700000" algn="tl">
                    <a:srgbClr val="000000">
                      <a:alpha val="43137"/>
                    </a:srgbClr>
                  </a:outerShdw>
                </a:effectLst>
                <a:latin typeface="Arial Black" pitchFamily="34" charset="0"/>
              </a:rPr>
              <a:t> </a:t>
            </a: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38100" dist="38100" dir="2700000" algn="tl">
                    <a:srgbClr val="000000">
                      <a:alpha val="43137"/>
                    </a:srgbClr>
                  </a:outerShdw>
                </a:effectLst>
                <a:latin typeface="Arial Black" pitchFamily="34" charset="0"/>
              </a:rPr>
              <a:t>It is a free and open-source tool used for information gathering.</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38100" dist="38100" dir="2700000" algn="tl">
                    <a:srgbClr val="000000">
                      <a:alpha val="43137"/>
                    </a:srgbClr>
                  </a:outerShdw>
                </a:effectLst>
                <a:latin typeface="Arial Black" pitchFamily="34" charset="0"/>
              </a:rPr>
              <a:t> It stand for deep information gathering tool.</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38100" dist="38100" dir="2700000" algn="tl">
                    <a:srgbClr val="000000">
                      <a:alpha val="43137"/>
                    </a:srgbClr>
                  </a:outerShdw>
                </a:effectLst>
                <a:latin typeface="Arial Black" pitchFamily="34" charset="0"/>
              </a:rPr>
              <a:t> It is used to search subdomains of target. </a:t>
            </a:r>
          </a:p>
          <a:p>
            <a:pPr marL="382350" indent="-382350" algn="just">
              <a:buFont typeface="Arial" pitchFamily="34" charset="0"/>
              <a:buChar char="•"/>
            </a:pPr>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38100" dist="38100" dir="2700000" algn="tl">
                    <a:srgbClr val="000000">
                      <a:alpha val="43137"/>
                    </a:srgbClr>
                  </a:outerShdw>
                </a:effectLst>
                <a:latin typeface="Arial Black" pitchFamily="34" charset="0"/>
              </a:rPr>
              <a:t> It is used t o gather information such as operating system,</a:t>
            </a:r>
          </a:p>
          <a:p>
            <a:pPr algn="just"/>
            <a:r>
              <a:rPr 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38100" dist="38100" dir="2700000" algn="tl">
                    <a:srgbClr val="000000">
                      <a:alpha val="43137"/>
                    </a:srgbClr>
                  </a:outerShdw>
                </a:effectLst>
                <a:latin typeface="Arial Black" pitchFamily="34" charset="0"/>
              </a:rPr>
              <a:t>      webserver details ,etc.</a:t>
            </a:r>
          </a:p>
          <a:p>
            <a:pPr marL="382350" indent="-382350" algn="just">
              <a:buFont typeface="Arial" pitchFamily="34" charset="0"/>
              <a:buChar char="•"/>
            </a:pPr>
            <a:endParaRPr lang="en-US" sz="3200" b="1" dirty="0">
              <a:ln w="17780" cmpd="sng">
                <a:solidFill>
                  <a:srgbClr val="FFFFFF"/>
                </a:solidFill>
                <a:prstDash val="solid"/>
                <a:miter lim="800000"/>
              </a:ln>
              <a:effectLst>
                <a:outerShdw blurRad="38100" dist="38100" dir="2700000" algn="tl">
                  <a:srgbClr val="000000">
                    <a:alpha val="43137"/>
                  </a:srgbClr>
                </a:outerShdw>
              </a:effectLst>
              <a:latin typeface="Arial Rounded MT Bold" pitchFamily="34" charset="0"/>
            </a:endParaRPr>
          </a:p>
          <a:p>
            <a:pPr algn="just"/>
            <a:r>
              <a:rPr lang="en-US" sz="3200" b="1" dirty="0">
                <a:ln w="17780" cmpd="sng">
                  <a:solidFill>
                    <a:srgbClr val="FFFFFF"/>
                  </a:solidFill>
                  <a:prstDash val="solid"/>
                  <a:miter lim="800000"/>
                </a:ln>
                <a:effectLst>
                  <a:outerShdw blurRad="38100" dist="38100" dir="2700000" algn="tl">
                    <a:srgbClr val="000000">
                      <a:alpha val="43137"/>
                    </a:srgbClr>
                  </a:outerShdw>
                </a:effectLst>
                <a:latin typeface="Arial Rounded MT Bold" pitchFamily="34" charset="0"/>
              </a:rPr>
              <a:t>  </a:t>
            </a:r>
            <a:r>
              <a:rPr lang="en-US" sz="3200" b="1" dirty="0">
                <a:ln w="17780" cmpd="sng">
                  <a:solidFill>
                    <a:srgbClr val="FFFFFF"/>
                  </a:solidFill>
                  <a:prstDash val="solid"/>
                  <a:miter lim="800000"/>
                </a:ln>
                <a:solidFill>
                  <a:srgbClr val="0070C0"/>
                </a:solidFill>
                <a:effectLst>
                  <a:outerShdw blurRad="38100" dist="38100" dir="2700000" algn="tl">
                    <a:srgbClr val="000000">
                      <a:alpha val="43137"/>
                    </a:srgbClr>
                  </a:outerShdw>
                </a:effectLst>
                <a:latin typeface="Berlin Sans FB Demi" pitchFamily="34" charset="0"/>
              </a:rPr>
              <a:t>Installation</a:t>
            </a:r>
            <a:r>
              <a:rPr lang="en-US" sz="3200" b="1" dirty="0">
                <a:ln w="17780" cmpd="sng">
                  <a:solidFill>
                    <a:srgbClr val="FFFFFF"/>
                  </a:solidFill>
                  <a:prstDash val="solid"/>
                  <a:miter lim="800000"/>
                </a:ln>
                <a:solidFill>
                  <a:srgbClr val="FF0000"/>
                </a:solidFill>
                <a:effectLst>
                  <a:outerShdw blurRad="38100" dist="38100" dir="2700000" algn="tl">
                    <a:srgbClr val="000000">
                      <a:alpha val="43137"/>
                    </a:srgbClr>
                  </a:outerShdw>
                </a:effectLst>
                <a:latin typeface="Berlin Sans FB Demi" pitchFamily="34" charset="0"/>
              </a:rPr>
              <a:t> </a:t>
            </a:r>
            <a:r>
              <a:rPr lang="en-US" sz="3200" b="1" dirty="0">
                <a:ln w="17780" cmpd="sng">
                  <a:solidFill>
                    <a:srgbClr val="FFFFFF"/>
                  </a:solidFill>
                  <a:prstDash val="solid"/>
                  <a:miter lim="800000"/>
                </a:ln>
                <a:solidFill>
                  <a:srgbClr val="0070C0"/>
                </a:solidFill>
                <a:effectLst>
                  <a:outerShdw blurRad="38100" dist="38100" dir="2700000" algn="tl">
                    <a:srgbClr val="000000">
                      <a:alpha val="43137"/>
                    </a:srgbClr>
                  </a:outerShdw>
                </a:effectLst>
                <a:latin typeface="Berlin Sans FB Demi" pitchFamily="34" charset="0"/>
              </a:rPr>
              <a:t>:- </a:t>
            </a:r>
            <a:r>
              <a:rPr lang="en-US" sz="3200" b="1" dirty="0">
                <a:ln w="17780" cmpd="sng">
                  <a:solidFill>
                    <a:srgbClr val="FFFFFF"/>
                  </a:solidFill>
                  <a:prstDash val="solid"/>
                  <a:miter lim="800000"/>
                </a:ln>
                <a:solidFill>
                  <a:srgbClr val="FF0000"/>
                </a:solidFill>
                <a:effectLst>
                  <a:outerShdw blurRad="38100" dist="38100" dir="2700000" algn="tl">
                    <a:srgbClr val="000000">
                      <a:alpha val="43137"/>
                    </a:srgbClr>
                  </a:outerShdw>
                </a:effectLst>
                <a:latin typeface="Berlin Sans FB Demi" pitchFamily="34" charset="0"/>
              </a:rPr>
              <a:t>  </a:t>
            </a:r>
            <a:r>
              <a:rPr lang="en-US" sz="3200" b="1" dirty="0">
                <a:ln w="17780" cmpd="sng">
                  <a:solidFill>
                    <a:srgbClr val="FFFFFF"/>
                  </a:solidFill>
                  <a:prstDash val="solid"/>
                  <a:miter lim="800000"/>
                </a:ln>
                <a:solidFill>
                  <a:srgbClr val="460EE2"/>
                </a:solidFill>
                <a:latin typeface="Arial Black" pitchFamily="34" charset="0"/>
              </a:rPr>
              <a:t>“ </a:t>
            </a:r>
            <a:r>
              <a:rPr lang="en-US" sz="3200" b="1" dirty="0" err="1">
                <a:ln w="17780" cmpd="sng">
                  <a:solidFill>
                    <a:srgbClr val="FFFFFF"/>
                  </a:solidFill>
                  <a:prstDash val="solid"/>
                  <a:miter lim="800000"/>
                </a:ln>
                <a:solidFill>
                  <a:srgbClr val="460EE2"/>
                </a:solidFill>
                <a:latin typeface="Arial Black" pitchFamily="34" charset="0"/>
              </a:rPr>
              <a:t>sudo</a:t>
            </a:r>
            <a:r>
              <a:rPr lang="en-US" sz="3200" b="1" dirty="0">
                <a:ln w="17780" cmpd="sng">
                  <a:solidFill>
                    <a:srgbClr val="FFFFFF"/>
                  </a:solidFill>
                  <a:prstDash val="solid"/>
                  <a:miter lim="800000"/>
                </a:ln>
                <a:solidFill>
                  <a:srgbClr val="460EE2"/>
                </a:solidFill>
                <a:latin typeface="Arial Black" pitchFamily="34" charset="0"/>
              </a:rPr>
              <a:t> apt install </a:t>
            </a:r>
            <a:r>
              <a:rPr lang="en-US" sz="3200" b="1" dirty="0" err="1">
                <a:ln w="17780" cmpd="sng">
                  <a:solidFill>
                    <a:srgbClr val="FFFFFF"/>
                  </a:solidFill>
                  <a:prstDash val="solid"/>
                  <a:miter lim="800000"/>
                </a:ln>
                <a:solidFill>
                  <a:srgbClr val="460EE2"/>
                </a:solidFill>
                <a:latin typeface="Arial Black" pitchFamily="34" charset="0"/>
              </a:rPr>
              <a:t>dmitry</a:t>
            </a:r>
            <a:r>
              <a:rPr lang="en-US" sz="3200" b="1" dirty="0">
                <a:ln w="17780" cmpd="sng">
                  <a:solidFill>
                    <a:srgbClr val="FFFFFF"/>
                  </a:solidFill>
                  <a:prstDash val="solid"/>
                  <a:miter lim="800000"/>
                </a:ln>
                <a:solidFill>
                  <a:srgbClr val="460EE2"/>
                </a:solidFill>
                <a:latin typeface="Arial Black" pitchFamily="34" charset="0"/>
              </a:rPr>
              <a:t>”</a:t>
            </a:r>
          </a:p>
          <a:p>
            <a:pPr marL="382350" indent="-382350" algn="just">
              <a:buFont typeface="Arial" pitchFamily="34" charset="0"/>
              <a:buChar char="•"/>
            </a:pPr>
            <a:endParaRPr lang="en-US" sz="3200" b="1" dirty="0">
              <a:ln w="17780" cmpd="sng">
                <a:solidFill>
                  <a:srgbClr val="FFFFFF"/>
                </a:solidFill>
                <a:prstDash val="solid"/>
                <a:miter lim="800000"/>
              </a:ln>
              <a:effectLst>
                <a:outerShdw blurRad="38100" dist="38100" dir="2700000" algn="tl">
                  <a:srgbClr val="000000">
                    <a:alpha val="43137"/>
                  </a:srgbClr>
                </a:outerShdw>
              </a:effectLst>
              <a:latin typeface="Berlin Sans FB Demi" pitchFamily="34" charset="0"/>
            </a:endParaRPr>
          </a:p>
          <a:p>
            <a:pPr algn="just"/>
            <a:r>
              <a:rPr lang="en-US" sz="3200" b="1" dirty="0">
                <a:ln w="17780" cmpd="sng">
                  <a:solidFill>
                    <a:srgbClr val="FFFFFF"/>
                  </a:solidFill>
                  <a:prstDash val="solid"/>
                  <a:miter lim="800000"/>
                </a:ln>
                <a:solidFill>
                  <a:srgbClr val="FF0000"/>
                </a:solidFill>
                <a:effectLst>
                  <a:outerShdw blurRad="38100" dist="38100" dir="2700000" algn="tl">
                    <a:srgbClr val="000000">
                      <a:alpha val="43137"/>
                    </a:srgbClr>
                  </a:outerShdw>
                </a:effectLst>
                <a:latin typeface="Berlin Sans FB Demi" pitchFamily="34" charset="0"/>
              </a:rPr>
              <a:t>  </a:t>
            </a:r>
            <a:r>
              <a:rPr lang="en-US" sz="3200" b="1" dirty="0">
                <a:ln w="17780" cmpd="sng">
                  <a:solidFill>
                    <a:srgbClr val="FFFFFF"/>
                  </a:solidFill>
                  <a:prstDash val="solid"/>
                  <a:miter lim="800000"/>
                </a:ln>
                <a:solidFill>
                  <a:srgbClr val="0070C0"/>
                </a:solidFill>
                <a:effectLst>
                  <a:outerShdw blurRad="38100" dist="38100" dir="2700000" algn="tl">
                    <a:srgbClr val="000000">
                      <a:alpha val="43137"/>
                    </a:srgbClr>
                  </a:outerShdw>
                </a:effectLst>
                <a:latin typeface="Berlin Sans FB Demi" pitchFamily="34" charset="0"/>
              </a:rPr>
              <a:t>How to use : -</a:t>
            </a:r>
          </a:p>
          <a:p>
            <a:pPr algn="just"/>
            <a:r>
              <a:rPr lang="en-US" sz="3200" b="1" dirty="0">
                <a:ln w="17780" cmpd="sng">
                  <a:solidFill>
                    <a:srgbClr val="FFFFFF"/>
                  </a:solidFill>
                  <a:prstDash val="solid"/>
                  <a:miter lim="800000"/>
                </a:ln>
                <a:effectLst>
                  <a:outerShdw blurRad="38100" dist="38100" dir="2700000" algn="tl">
                    <a:srgbClr val="000000">
                      <a:alpha val="43137"/>
                    </a:srgbClr>
                  </a:outerShdw>
                </a:effectLst>
                <a:latin typeface="Arial Black" pitchFamily="34" charset="0"/>
              </a:rPr>
              <a:t>      In kali </a:t>
            </a:r>
            <a:r>
              <a:rPr lang="en-US" sz="3200" b="1" dirty="0" err="1">
                <a:ln w="17780" cmpd="sng">
                  <a:solidFill>
                    <a:srgbClr val="FFFFFF"/>
                  </a:solidFill>
                  <a:prstDash val="solid"/>
                  <a:miter lim="800000"/>
                </a:ln>
                <a:effectLst>
                  <a:outerShdw blurRad="38100" dist="38100" dir="2700000" algn="tl">
                    <a:srgbClr val="000000">
                      <a:alpha val="43137"/>
                    </a:srgbClr>
                  </a:outerShdw>
                </a:effectLst>
                <a:latin typeface="Arial Black" pitchFamily="34" charset="0"/>
              </a:rPr>
              <a:t>linux</a:t>
            </a:r>
            <a:r>
              <a:rPr lang="en-US" sz="3200" b="1" dirty="0">
                <a:ln w="17780" cmpd="sng">
                  <a:solidFill>
                    <a:srgbClr val="FFFFFF"/>
                  </a:solidFill>
                  <a:prstDash val="solid"/>
                  <a:miter lim="800000"/>
                </a:ln>
                <a:effectLst>
                  <a:outerShdw blurRad="38100" dist="38100" dir="2700000" algn="tl">
                    <a:srgbClr val="000000">
                      <a:alpha val="43137"/>
                    </a:srgbClr>
                  </a:outerShdw>
                </a:effectLst>
                <a:latin typeface="Arial Black" pitchFamily="34" charset="0"/>
              </a:rPr>
              <a:t> terminal use the  command  -</a:t>
            </a:r>
            <a:r>
              <a:rPr lang="en-US" sz="3200" b="1" dirty="0" err="1">
                <a:ln w="17780" cmpd="sng">
                  <a:solidFill>
                    <a:srgbClr val="FFFFFF"/>
                  </a:solidFill>
                  <a:prstDash val="solid"/>
                  <a:miter lim="800000"/>
                </a:ln>
                <a:effectLst>
                  <a:outerShdw blurRad="38100" dist="38100" dir="2700000" algn="tl">
                    <a:srgbClr val="000000">
                      <a:alpha val="43137"/>
                    </a:srgbClr>
                  </a:outerShdw>
                </a:effectLst>
                <a:latin typeface="Arial Black" pitchFamily="34" charset="0"/>
              </a:rPr>
              <a:t>dmitry</a:t>
            </a:r>
            <a:r>
              <a:rPr lang="en-US" sz="3200" b="1" dirty="0">
                <a:ln w="17780" cmpd="sng">
                  <a:solidFill>
                    <a:srgbClr val="FFFFFF"/>
                  </a:solidFill>
                  <a:prstDash val="solid"/>
                  <a:miter lim="800000"/>
                </a:ln>
                <a:effectLst>
                  <a:outerShdw blurRad="38100" dist="38100" dir="2700000" algn="tl">
                    <a:srgbClr val="000000">
                      <a:alpha val="43137"/>
                    </a:srgbClr>
                  </a:outerShdw>
                </a:effectLst>
                <a:latin typeface="Arial Black" pitchFamily="34" charset="0"/>
              </a:rPr>
              <a:t> –w domain name</a:t>
            </a:r>
          </a:p>
          <a:p>
            <a:pPr algn="just"/>
            <a:r>
              <a:rPr lang="en-US" sz="3200" b="1" dirty="0">
                <a:ln w="17780" cmpd="sng">
                  <a:solidFill>
                    <a:srgbClr val="FFFFFF"/>
                  </a:solidFill>
                  <a:prstDash val="solid"/>
                  <a:miter lim="800000"/>
                </a:ln>
                <a:effectLst>
                  <a:outerShdw blurRad="38100" dist="38100" dir="2700000" algn="tl">
                    <a:srgbClr val="000000">
                      <a:alpha val="43137"/>
                    </a:srgbClr>
                  </a:outerShdw>
                </a:effectLst>
                <a:latin typeface="Arial Black" pitchFamily="34" charset="0"/>
              </a:rPr>
              <a:t>      Dmitry –h</a:t>
            </a:r>
          </a:p>
          <a:p>
            <a:pPr algn="just"/>
            <a:endPar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38100" dist="38100" dir="2700000" algn="tl">
                  <a:srgbClr val="000000">
                    <a:alpha val="43137"/>
                  </a:srgbClr>
                </a:outerShdw>
              </a:effectLst>
              <a:latin typeface="Arial Black" pitchFamily="34" charset="0"/>
            </a:endParaRPr>
          </a:p>
          <a:p>
            <a:pPr algn="just"/>
            <a:endParaRPr lang="en-US" sz="27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pic>
        <p:nvPicPr>
          <p:cNvPr id="9" name="Picture Placeholder 8"/>
          <p:cNvPicPr>
            <a:picLocks noGrp="1" noChangeAspect="1"/>
          </p:cNvPicPr>
          <p:nvPr>
            <p:ph type="pic" idx="1"/>
          </p:nvPr>
        </p:nvPicPr>
        <p:blipFill>
          <a:blip r:embed="rId3">
            <a:extLst>
              <a:ext uri="{28A0092B-C50C-407E-A947-70E740481C1C}">
                <a14:useLocalDpi xmlns:a14="http://schemas.microsoft.com/office/drawing/2010/main" val="0"/>
              </a:ext>
            </a:extLst>
          </a:blip>
          <a:srcRect l="6734" r="6734"/>
          <a:stretch>
            <a:fillRect/>
          </a:stretch>
        </p:blipFill>
        <p:spPr>
          <a:xfrm>
            <a:off x="8747761" y="5"/>
            <a:ext cx="8854440" cy="10139042"/>
          </a:xfrm>
        </p:spPr>
      </p:pic>
    </p:spTree>
    <p:extLst>
      <p:ext uri="{BB962C8B-B14F-4D97-AF65-F5344CB8AC3E}">
        <p14:creationId xmlns:p14="http://schemas.microsoft.com/office/powerpoint/2010/main" val="8095148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p:cNvPicPr>
            <a:picLocks noGrp="1" noChangeAspect="1"/>
          </p:cNvPicPr>
          <p:nvPr>
            <p:ph type="pic" idx="1"/>
          </p:nvPr>
        </p:nvPicPr>
        <p:blipFill>
          <a:blip r:embed="rId2">
            <a:extLst>
              <a:ext uri="{28A0092B-C50C-407E-A947-70E740481C1C}">
                <a14:useLocalDpi xmlns:a14="http://schemas.microsoft.com/office/drawing/2010/main" val="0"/>
              </a:ext>
            </a:extLst>
          </a:blip>
          <a:srcRect l="560" r="560"/>
          <a:stretch>
            <a:fillRect/>
          </a:stretch>
        </p:blipFill>
        <p:spPr>
          <a:xfrm>
            <a:off x="7867654" y="-1066798"/>
            <a:ext cx="10161271" cy="7294245"/>
          </a:xfr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7279" y="-1066800"/>
            <a:ext cx="12801600" cy="1365504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7651" y="4373880"/>
            <a:ext cx="10988040" cy="8214360"/>
          </a:xfrm>
          <a:prstGeom prst="rect">
            <a:avLst/>
          </a:prstGeom>
        </p:spPr>
      </p:pic>
      <p:sp>
        <p:nvSpPr>
          <p:cNvPr id="15" name="Rectangle 14"/>
          <p:cNvSpPr/>
          <p:nvPr/>
        </p:nvSpPr>
        <p:spPr>
          <a:xfrm>
            <a:off x="-4800597" y="-1073461"/>
            <a:ext cx="14159845" cy="9967197"/>
          </a:xfrm>
          <a:prstGeom prst="rect">
            <a:avLst/>
          </a:prstGeom>
          <a:noFill/>
        </p:spPr>
        <p:txBody>
          <a:bodyPr wrap="square" lIns="101961" tIns="50981" rIns="101961" bIns="50981">
            <a:spAutoFit/>
          </a:bodyPr>
          <a:lstStyle/>
          <a:p>
            <a:pPr algn="just"/>
            <a:r>
              <a:rPr lang="en-US" sz="5400" b="1" u="sng" dirty="0">
                <a:ln w="17780" cmpd="sng">
                  <a:solidFill>
                    <a:srgbClr val="FFFFFF"/>
                  </a:solidFill>
                  <a:prstDash val="solid"/>
                  <a:miter lim="800000"/>
                </a:ln>
                <a:solidFill>
                  <a:srgbClr val="0070C0"/>
                </a:solidFill>
                <a:latin typeface="Arial Black" pitchFamily="34" charset="0"/>
              </a:rPr>
              <a:t>Tool no. 4</a:t>
            </a:r>
          </a:p>
          <a:p>
            <a:pPr algn="just"/>
            <a:endParaRPr lang="en-US" sz="1300" b="1" u="sng" dirty="0">
              <a:ln w="17780" cmpd="sng">
                <a:solidFill>
                  <a:srgbClr val="FFFFFF"/>
                </a:solidFill>
                <a:prstDash val="solid"/>
                <a:miter lim="800000"/>
              </a:ln>
              <a:solidFill>
                <a:srgbClr val="0070C0"/>
              </a:solidFill>
              <a:latin typeface="Arial Black" pitchFamily="34" charset="0"/>
            </a:endParaRPr>
          </a:p>
          <a:p>
            <a:pPr algn="just"/>
            <a:r>
              <a:rPr lang="en-US" sz="4100" b="1" dirty="0">
                <a:ln w="17780" cmpd="sng">
                  <a:solidFill>
                    <a:srgbClr val="FFFFFF"/>
                  </a:solidFill>
                  <a:prstDash val="solid"/>
                  <a:miter lim="800000"/>
                </a:ln>
                <a:solidFill>
                  <a:srgbClr val="0070C0"/>
                </a:solidFill>
                <a:latin typeface="Arial Black" pitchFamily="34" charset="0"/>
              </a:rPr>
              <a:t> Understanding </a:t>
            </a:r>
            <a:r>
              <a:rPr lang="en-US" sz="4100" b="1" dirty="0" err="1">
                <a:ln w="17780" cmpd="sng">
                  <a:solidFill>
                    <a:srgbClr val="FFFFFF"/>
                  </a:solidFill>
                  <a:prstDash val="solid"/>
                  <a:miter lim="800000"/>
                </a:ln>
                <a:solidFill>
                  <a:srgbClr val="0070C0"/>
                </a:solidFill>
                <a:latin typeface="Arial Black" pitchFamily="34" charset="0"/>
              </a:rPr>
              <a:t>Grecon</a:t>
            </a:r>
            <a:r>
              <a:rPr lang="en-US" sz="4100" b="1" dirty="0">
                <a:ln w="17780" cmpd="sng">
                  <a:solidFill>
                    <a:srgbClr val="FFFFFF"/>
                  </a:solidFill>
                  <a:prstDash val="solid"/>
                  <a:miter lim="800000"/>
                </a:ln>
                <a:solidFill>
                  <a:srgbClr val="0070C0"/>
                </a:solidFill>
                <a:latin typeface="Arial Black" pitchFamily="34" charset="0"/>
              </a:rPr>
              <a:t> :</a:t>
            </a:r>
          </a:p>
          <a:p>
            <a:pPr marL="318626" indent="-318626" algn="just">
              <a:buFont typeface="Arial" pitchFamily="34" charset="0"/>
              <a:buChar char="•"/>
            </a:pPr>
            <a:endParaRPr lang="en-US" sz="1800" b="1" dirty="0">
              <a:ln w="17780" cmpd="sng">
                <a:solidFill>
                  <a:srgbClr val="FFFFFF"/>
                </a:solidFill>
                <a:prstDash val="solid"/>
                <a:miter lim="800000"/>
              </a:ln>
              <a:solidFill>
                <a:srgbClr val="7030A0"/>
              </a:solidFill>
              <a:effectLst>
                <a:outerShdw blurRad="50800" algn="tl" rotWithShape="0">
                  <a:srgbClr val="000000"/>
                </a:outerShdw>
              </a:effectLst>
              <a:latin typeface="Arial Black" pitchFamily="34" charset="0"/>
            </a:endParaRPr>
          </a:p>
          <a:p>
            <a:pPr algn="just"/>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It is a simple python tool.</a:t>
            </a:r>
          </a:p>
          <a:p>
            <a:pPr algn="just"/>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It is used to find :-</a:t>
            </a:r>
          </a:p>
          <a:p>
            <a:pPr marL="509800" indent="-509800" algn="just">
              <a:buFont typeface="Arial" pitchFamily="34" charset="0"/>
              <a:buChar char="•"/>
            </a:pP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Subdomains</a:t>
            </a:r>
          </a:p>
          <a:p>
            <a:pPr marL="509800" indent="-509800" algn="just">
              <a:buFont typeface="Arial" pitchFamily="34" charset="0"/>
              <a:buChar char="•"/>
            </a:pP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Sub-sub domains</a:t>
            </a:r>
          </a:p>
          <a:p>
            <a:pPr marL="509800" indent="-509800" algn="just">
              <a:buFont typeface="Arial" pitchFamily="34" charset="0"/>
              <a:buChar char="•"/>
            </a:pP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r>
              <a:rPr lang="en-US" sz="30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Wordpress</a:t>
            </a: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entries</a:t>
            </a:r>
          </a:p>
          <a:p>
            <a:pPr marL="509800" indent="-509800" algn="just">
              <a:buFont typeface="Arial" pitchFamily="34" charset="0"/>
              <a:buChar char="•"/>
            </a:pP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Directory listings </a:t>
            </a:r>
          </a:p>
          <a:p>
            <a:pPr algn="just"/>
            <a:r>
              <a:rPr lang="en-US" sz="3500" b="1" dirty="0">
                <a:ln w="17780" cmpd="sng">
                  <a:solidFill>
                    <a:srgbClr val="FFFFFF"/>
                  </a:solidFill>
                  <a:prstDash val="solid"/>
                  <a:miter lim="800000"/>
                </a:ln>
                <a:solidFill>
                  <a:srgbClr val="0070C0"/>
                </a:solidFill>
                <a:latin typeface="Arial Black" pitchFamily="34" charset="0"/>
              </a:rPr>
              <a:t> Installation : </a:t>
            </a: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In kali terminal  run </a:t>
            </a:r>
          </a:p>
          <a:p>
            <a:pPr marL="509800" indent="-509800" algn="just">
              <a:buFont typeface="Arial" pitchFamily="34" charset="0"/>
              <a:buChar char="•"/>
            </a:pPr>
            <a:r>
              <a:rPr lang="en-US" sz="3000" b="1" dirty="0" err="1">
                <a:ln w="17780" cmpd="sng">
                  <a:solidFill>
                    <a:srgbClr val="FFFFFF"/>
                  </a:solidFill>
                  <a:prstDash val="solid"/>
                  <a:miter lim="800000"/>
                </a:ln>
                <a:solidFill>
                  <a:srgbClr val="460EE2"/>
                </a:solidFill>
                <a:latin typeface="Arial Black" pitchFamily="34" charset="0"/>
              </a:rPr>
              <a:t>gitclone</a:t>
            </a:r>
            <a:r>
              <a:rPr lang="en-US" sz="3000" b="1" dirty="0">
                <a:ln w="17780" cmpd="sng">
                  <a:solidFill>
                    <a:srgbClr val="FFFFFF"/>
                  </a:solidFill>
                  <a:prstDash val="solid"/>
                  <a:miter lim="800000"/>
                </a:ln>
                <a:solidFill>
                  <a:srgbClr val="460EE2"/>
                </a:solidFill>
                <a:latin typeface="Arial Black" pitchFamily="34" charset="0"/>
              </a:rPr>
              <a:t> http://github.com/TebbaX/GRecom.git </a:t>
            </a:r>
          </a:p>
          <a:p>
            <a:pPr marL="509800" indent="-509800" algn="just">
              <a:buFont typeface="Arial" pitchFamily="34" charset="0"/>
              <a:buChar char="•"/>
            </a:pP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cd </a:t>
            </a:r>
            <a:r>
              <a:rPr lang="en-US" sz="30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Grecon</a:t>
            </a:r>
            <a:endPar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509800" indent="-509800" algn="just">
              <a:buFont typeface="Arial" pitchFamily="34" charset="0"/>
              <a:buChar char="•"/>
            </a:pPr>
            <a:r>
              <a:rPr lang="en-US" sz="30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ls</a:t>
            </a:r>
            <a:endPar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endParaRPr>
          </a:p>
          <a:p>
            <a:pPr marL="509800" indent="-509800" algn="just">
              <a:buFont typeface="Arial" pitchFamily="34" charset="0"/>
              <a:buChar char="•"/>
            </a:pP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Python3 –m pip install – r requirements.txt</a:t>
            </a:r>
          </a:p>
          <a:p>
            <a:pPr marL="509800" indent="-509800" algn="just">
              <a:buFont typeface="Arial" pitchFamily="34" charset="0"/>
              <a:buChar char="•"/>
            </a:pP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Python3 Grecon.py</a:t>
            </a:r>
          </a:p>
          <a:p>
            <a:pPr marL="509800" indent="-509800" algn="just">
              <a:buFont typeface="Arial" pitchFamily="34" charset="0"/>
              <a:buChar char="•"/>
            </a:pP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How to use : In kali terminal</a:t>
            </a:r>
          </a:p>
          <a:p>
            <a:pPr marL="509800" indent="-509800" algn="just">
              <a:buFont typeface="Arial" pitchFamily="34" charset="0"/>
              <a:buChar char="•"/>
            </a:pP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Open </a:t>
            </a:r>
            <a:r>
              <a:rPr lang="en-US" sz="3000" b="1" dirty="0" err="1">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Grecon</a:t>
            </a: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 </a:t>
            </a:r>
          </a:p>
          <a:p>
            <a:pPr marL="509800" indent="-509800" algn="just">
              <a:buFont typeface="Arial" pitchFamily="34" charset="0"/>
              <a:buChar char="•"/>
            </a:pPr>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Black" pitchFamily="34" charset="0"/>
              </a:rPr>
              <a:t>Set target site name </a:t>
            </a:r>
          </a:p>
          <a:p>
            <a:pPr marL="509800" indent="-509800" algn="just">
              <a:buFont typeface="Arial" pitchFamily="34" charset="0"/>
              <a:buChar char="•"/>
            </a:pPr>
            <a:endPar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Rounded MT Bold" pitchFamily="34" charset="0"/>
            </a:endParaRPr>
          </a:p>
          <a:p>
            <a:pPr algn="just"/>
            <a:r>
              <a:rPr lang="en-US" sz="3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rial Rounded MT Bold" pitchFamily="34" charset="0"/>
              </a:rPr>
              <a:t>  </a:t>
            </a:r>
          </a:p>
        </p:txBody>
      </p:sp>
    </p:spTree>
    <p:extLst>
      <p:ext uri="{BB962C8B-B14F-4D97-AF65-F5344CB8AC3E}">
        <p14:creationId xmlns:p14="http://schemas.microsoft.com/office/powerpoint/2010/main" val="32403600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5FBDEF2-5622-41DF-B7E0-BEBC1CC36F14}" type="slidenum">
              <a:rPr lang="en-US" smtClean="0"/>
              <a:t>9</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4032" y="-4547230"/>
            <a:ext cx="12694927" cy="16193678"/>
          </a:xfrm>
          <a:prstGeom prst="rect">
            <a:avLst/>
          </a:prstGeom>
        </p:spPr>
      </p:pic>
      <p:pic>
        <p:nvPicPr>
          <p:cNvPr id="9" name="Picture Placeholder 8"/>
          <p:cNvPicPr>
            <a:picLocks noGrp="1" noChangeAspect="1"/>
          </p:cNvPicPr>
          <p:nvPr>
            <p:ph type="pic" idx="1"/>
          </p:nvPr>
        </p:nvPicPr>
        <p:blipFill>
          <a:blip r:embed="rId3">
            <a:extLst>
              <a:ext uri="{28A0092B-C50C-407E-A947-70E740481C1C}">
                <a14:useLocalDpi xmlns:a14="http://schemas.microsoft.com/office/drawing/2010/main" val="0"/>
              </a:ext>
            </a:extLst>
          </a:blip>
          <a:srcRect l="17545" r="17545"/>
          <a:stretch>
            <a:fillRect/>
          </a:stretch>
        </p:blipFill>
        <p:spPr>
          <a:xfrm>
            <a:off x="7467605" y="-5013955"/>
            <a:ext cx="9707887" cy="16073663"/>
          </a:xfrm>
        </p:spPr>
      </p:pic>
      <p:sp>
        <p:nvSpPr>
          <p:cNvPr id="10" name="Rectangle 9"/>
          <p:cNvSpPr/>
          <p:nvPr/>
        </p:nvSpPr>
        <p:spPr>
          <a:xfrm>
            <a:off x="-5614027" y="-4373876"/>
            <a:ext cx="12761595" cy="9182366"/>
          </a:xfrm>
          <a:prstGeom prst="rect">
            <a:avLst/>
          </a:prstGeom>
          <a:noFill/>
        </p:spPr>
        <p:txBody>
          <a:bodyPr wrap="square" lIns="101961" tIns="50981" rIns="101961" bIns="50981">
            <a:spAutoFit/>
          </a:bodyPr>
          <a:lstStyle/>
          <a:p>
            <a:pPr algn="just"/>
            <a:r>
              <a:rPr lang="en-US" sz="5400" b="1" u="sng" dirty="0">
                <a:ln w="17780" cmpd="sng">
                  <a:solidFill>
                    <a:srgbClr val="FFFFFF"/>
                  </a:solidFill>
                  <a:prstDash val="solid"/>
                  <a:miter lim="800000"/>
                </a:ln>
                <a:solidFill>
                  <a:srgbClr val="0070C0"/>
                </a:solidFill>
                <a:latin typeface="Berlin Sans FB Demi" pitchFamily="34" charset="0"/>
              </a:rPr>
              <a:t>Tool no. 5</a:t>
            </a:r>
          </a:p>
          <a:p>
            <a:pPr algn="just"/>
            <a:endParaRPr lang="en-US" sz="1300" b="1" u="sng" dirty="0">
              <a:ln w="17780" cmpd="sng">
                <a:solidFill>
                  <a:srgbClr val="FFFFFF"/>
                </a:solidFill>
                <a:prstDash val="solid"/>
                <a:miter lim="800000"/>
              </a:ln>
              <a:solidFill>
                <a:srgbClr val="0070C0"/>
              </a:solidFill>
              <a:latin typeface="Berlin Sans FB Demi" pitchFamily="34" charset="0"/>
            </a:endParaRPr>
          </a:p>
          <a:p>
            <a:pPr algn="just"/>
            <a:r>
              <a:rPr lang="en-US" sz="5400" b="1" dirty="0">
                <a:ln w="17780" cmpd="sng">
                  <a:solidFill>
                    <a:srgbClr val="FFFFFF"/>
                  </a:solidFill>
                  <a:prstDash val="solid"/>
                  <a:miter lim="800000"/>
                </a:ln>
                <a:solidFill>
                  <a:srgbClr val="0070C0"/>
                </a:solidFill>
                <a:latin typeface="Berlin Sans FB Demi" pitchFamily="34" charset="0"/>
              </a:rPr>
              <a:t>Understanding </a:t>
            </a:r>
            <a:r>
              <a:rPr lang="en-US" sz="5400" b="1" dirty="0" err="1">
                <a:ln w="17780" cmpd="sng">
                  <a:solidFill>
                    <a:srgbClr val="FFFFFF"/>
                  </a:solidFill>
                  <a:prstDash val="solid"/>
                  <a:miter lim="800000"/>
                </a:ln>
                <a:solidFill>
                  <a:srgbClr val="0070C0"/>
                </a:solidFill>
                <a:latin typeface="Berlin Sans FB Demi" pitchFamily="34" charset="0"/>
              </a:rPr>
              <a:t>Maltego</a:t>
            </a:r>
            <a:r>
              <a:rPr lang="en-US" sz="5400" b="1" dirty="0">
                <a:ln w="17780" cmpd="sng">
                  <a:solidFill>
                    <a:srgbClr val="FFFFFF"/>
                  </a:solidFill>
                  <a:prstDash val="solid"/>
                  <a:miter lim="800000"/>
                </a:ln>
                <a:solidFill>
                  <a:srgbClr val="0070C0"/>
                </a:solidFill>
                <a:latin typeface="Berlin Sans FB Demi" pitchFamily="34" charset="0"/>
              </a:rPr>
              <a:t> :</a:t>
            </a:r>
          </a:p>
          <a:p>
            <a:pPr algn="just"/>
            <a:endParaRPr lang="en-US" sz="1000" b="1" dirty="0">
              <a:ln w="17780" cmpd="sng">
                <a:solidFill>
                  <a:srgbClr val="FFFFFF"/>
                </a:solidFill>
                <a:prstDash val="solid"/>
                <a:miter lim="800000"/>
              </a:ln>
              <a:solidFill>
                <a:srgbClr val="7030A0"/>
              </a:solidFill>
              <a:effectLst>
                <a:outerShdw blurRad="50800" algn="tl" rotWithShape="0">
                  <a:srgbClr val="000000"/>
                </a:outerShdw>
              </a:effectLst>
              <a:latin typeface="Arial Black" pitchFamily="34" charset="0"/>
            </a:endParaRPr>
          </a:p>
          <a:p>
            <a:pPr marL="509800" indent="-509800">
              <a:buFont typeface="Arial" pitchFamily="34" charset="0"/>
              <a:buChar char="•"/>
            </a:pPr>
            <a:r>
              <a:rPr lang="en-US" sz="3000" b="1" dirty="0">
                <a:ln w="17780" cmpd="sng">
                  <a:solidFill>
                    <a:srgbClr val="FFFFFF"/>
                  </a:solidFill>
                  <a:prstDash val="solid"/>
                  <a:miter lim="800000"/>
                </a:ln>
                <a:latin typeface="Arial Black" pitchFamily="34" charset="0"/>
              </a:rPr>
              <a:t>It is an OSINT tool used for information </a:t>
            </a:r>
            <a:r>
              <a:rPr lang="en-US" sz="3000" b="1" dirty="0" err="1">
                <a:ln w="17780" cmpd="sng">
                  <a:solidFill>
                    <a:srgbClr val="FFFFFF"/>
                  </a:solidFill>
                  <a:prstDash val="solid"/>
                  <a:miter lim="800000"/>
                </a:ln>
                <a:latin typeface="Arial Black" pitchFamily="34" charset="0"/>
              </a:rPr>
              <a:t>gathering.Some</a:t>
            </a:r>
            <a:r>
              <a:rPr lang="en-US" sz="3000" b="1" dirty="0">
                <a:ln w="17780" cmpd="sng">
                  <a:solidFill>
                    <a:srgbClr val="FFFFFF"/>
                  </a:solidFill>
                  <a:prstDash val="solid"/>
                  <a:miter lim="800000"/>
                </a:ln>
                <a:latin typeface="Arial Black" pitchFamily="34" charset="0"/>
              </a:rPr>
              <a:t> of the data sources through which </a:t>
            </a:r>
            <a:r>
              <a:rPr lang="en-US" sz="3000" b="1" dirty="0" err="1">
                <a:ln w="17780" cmpd="sng">
                  <a:solidFill>
                    <a:srgbClr val="FFFFFF"/>
                  </a:solidFill>
                  <a:prstDash val="solid"/>
                  <a:miter lim="800000"/>
                </a:ln>
                <a:latin typeface="Arial Black" pitchFamily="34" charset="0"/>
              </a:rPr>
              <a:t>maltego</a:t>
            </a:r>
            <a:r>
              <a:rPr lang="en-US" sz="3000" b="1" dirty="0">
                <a:ln w="17780" cmpd="sng">
                  <a:solidFill>
                    <a:srgbClr val="FFFFFF"/>
                  </a:solidFill>
                  <a:prstDash val="solid"/>
                  <a:miter lim="800000"/>
                </a:ln>
                <a:latin typeface="Arial Black" pitchFamily="34" charset="0"/>
              </a:rPr>
              <a:t> gather information are </a:t>
            </a:r>
            <a:r>
              <a:rPr lang="en-US" sz="3000" b="1" dirty="0" err="1">
                <a:ln w="17780" cmpd="sng">
                  <a:solidFill>
                    <a:srgbClr val="FFFFFF"/>
                  </a:solidFill>
                  <a:prstDash val="solid"/>
                  <a:miter lim="800000"/>
                </a:ln>
                <a:latin typeface="Arial Black" pitchFamily="34" charset="0"/>
              </a:rPr>
              <a:t>Dns</a:t>
            </a:r>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records,whoisrecords,search</a:t>
            </a:r>
            <a:r>
              <a:rPr lang="en-US" sz="3000" b="1" dirty="0">
                <a:ln w="17780" cmpd="sng">
                  <a:solidFill>
                    <a:srgbClr val="FFFFFF"/>
                  </a:solidFill>
                  <a:prstDash val="solid"/>
                  <a:miter lim="800000"/>
                </a:ln>
                <a:latin typeface="Arial Black" pitchFamily="34" charset="0"/>
              </a:rPr>
              <a:t> </a:t>
            </a:r>
            <a:r>
              <a:rPr lang="en-US" sz="3000" b="1" dirty="0" err="1">
                <a:ln w="17780" cmpd="sng">
                  <a:solidFill>
                    <a:srgbClr val="FFFFFF"/>
                  </a:solidFill>
                  <a:prstDash val="solid"/>
                  <a:miter lim="800000"/>
                </a:ln>
                <a:latin typeface="Arial Black" pitchFamily="34" charset="0"/>
              </a:rPr>
              <a:t>engines,social</a:t>
            </a:r>
            <a:r>
              <a:rPr lang="en-US" sz="3000" b="1" dirty="0">
                <a:ln w="17780" cmpd="sng">
                  <a:solidFill>
                    <a:srgbClr val="FFFFFF"/>
                  </a:solidFill>
                  <a:prstDash val="solid"/>
                  <a:miter lim="800000"/>
                </a:ln>
                <a:latin typeface="Arial Black" pitchFamily="34" charset="0"/>
              </a:rPr>
              <a:t> networking ,etc.</a:t>
            </a:r>
          </a:p>
          <a:p>
            <a:pPr marL="509800" indent="-509800" algn="just">
              <a:buFont typeface="Arial" pitchFamily="34" charset="0"/>
              <a:buChar char="•"/>
            </a:pPr>
            <a:r>
              <a:rPr lang="en-US" sz="3000" b="1" dirty="0">
                <a:ln w="17780" cmpd="sng">
                  <a:solidFill>
                    <a:srgbClr val="FFFFFF"/>
                  </a:solidFill>
                  <a:prstDash val="solid"/>
                  <a:miter lim="800000"/>
                </a:ln>
                <a:latin typeface="Arial Black" pitchFamily="34" charset="0"/>
              </a:rPr>
              <a:t>It is a GUI tool.</a:t>
            </a:r>
          </a:p>
          <a:p>
            <a:pPr algn="just"/>
            <a:endParaRPr lang="en-US" sz="1300" b="1" dirty="0">
              <a:ln w="17780" cmpd="sng">
                <a:solidFill>
                  <a:srgbClr val="FFFFFF"/>
                </a:solidFill>
                <a:prstDash val="solid"/>
                <a:miter lim="800000"/>
              </a:ln>
              <a:latin typeface="Arial Black" pitchFamily="34" charset="0"/>
            </a:endParaRPr>
          </a:p>
          <a:p>
            <a:pPr algn="just"/>
            <a:r>
              <a:rPr lang="en-US" sz="4600" b="1" dirty="0">
                <a:ln w="17780" cmpd="sng">
                  <a:solidFill>
                    <a:srgbClr val="FFFFFF"/>
                  </a:solidFill>
                  <a:prstDash val="solid"/>
                  <a:miter lim="800000"/>
                </a:ln>
                <a:solidFill>
                  <a:srgbClr val="0070C0"/>
                </a:solidFill>
                <a:latin typeface="Berlin Sans FB Demi" pitchFamily="34" charset="0"/>
              </a:rPr>
              <a:t>Installation:-</a:t>
            </a:r>
          </a:p>
          <a:p>
            <a:pPr algn="just"/>
            <a:endParaRPr lang="en-US" sz="800" b="1" dirty="0">
              <a:ln w="17780" cmpd="sng">
                <a:solidFill>
                  <a:srgbClr val="FFFFFF"/>
                </a:solidFill>
                <a:prstDash val="solid"/>
                <a:miter lim="800000"/>
              </a:ln>
              <a:solidFill>
                <a:srgbClr val="7030A0"/>
              </a:solidFill>
              <a:latin typeface="Arial Black" pitchFamily="34" charset="0"/>
            </a:endParaRPr>
          </a:p>
          <a:p>
            <a:pPr algn="just"/>
            <a:r>
              <a:rPr lang="en-US" sz="3000" b="1" dirty="0">
                <a:ln w="17780" cmpd="sng">
                  <a:solidFill>
                    <a:srgbClr val="FFFFFF"/>
                  </a:solidFill>
                  <a:prstDash val="solid"/>
                  <a:miter lim="800000"/>
                </a:ln>
                <a:effectLst>
                  <a:outerShdw blurRad="50800" algn="tl" rotWithShape="0">
                    <a:srgbClr val="000000"/>
                  </a:outerShdw>
                </a:effectLst>
                <a:latin typeface="Arial Black" pitchFamily="34" charset="0"/>
              </a:rPr>
              <a:t>It is preinstalled in kali </a:t>
            </a:r>
            <a:r>
              <a:rPr lang="en-US" sz="3000" b="1" dirty="0" err="1">
                <a:ln w="17780" cmpd="sng">
                  <a:solidFill>
                    <a:srgbClr val="FFFFFF"/>
                  </a:solidFill>
                  <a:prstDash val="solid"/>
                  <a:miter lim="800000"/>
                </a:ln>
                <a:effectLst>
                  <a:outerShdw blurRad="50800" algn="tl" rotWithShape="0">
                    <a:srgbClr val="000000"/>
                  </a:outerShdw>
                </a:effectLst>
                <a:latin typeface="Arial Black" pitchFamily="34" charset="0"/>
              </a:rPr>
              <a:t>linux</a:t>
            </a:r>
            <a:r>
              <a:rPr lang="en-US" sz="3000" b="1" dirty="0">
                <a:ln w="17780" cmpd="sng">
                  <a:solidFill>
                    <a:srgbClr val="FFFFFF"/>
                  </a:solidFill>
                  <a:prstDash val="solid"/>
                  <a:miter lim="800000"/>
                </a:ln>
                <a:effectLst>
                  <a:outerShdw blurRad="50800" algn="tl" rotWithShape="0">
                    <a:srgbClr val="000000"/>
                  </a:outerShdw>
                </a:effectLst>
                <a:latin typeface="Arial Black" pitchFamily="34" charset="0"/>
              </a:rPr>
              <a:t>.</a:t>
            </a:r>
          </a:p>
          <a:p>
            <a:pPr algn="just"/>
            <a:r>
              <a:rPr lang="en-US" sz="3000" b="1" dirty="0">
                <a:ln w="17780" cmpd="sng">
                  <a:solidFill>
                    <a:srgbClr val="FFFFFF"/>
                  </a:solidFill>
                  <a:prstDash val="solid"/>
                  <a:miter lim="800000"/>
                </a:ln>
                <a:effectLst>
                  <a:outerShdw blurRad="50800" algn="tl" rotWithShape="0">
                    <a:srgbClr val="000000"/>
                  </a:outerShdw>
                </a:effectLst>
                <a:latin typeface="Arial Black" pitchFamily="34" charset="0"/>
              </a:rPr>
              <a:t>If not installed in kali </a:t>
            </a:r>
            <a:r>
              <a:rPr lang="en-US" sz="3000" b="1" dirty="0" err="1">
                <a:ln w="17780" cmpd="sng">
                  <a:solidFill>
                    <a:srgbClr val="FFFFFF"/>
                  </a:solidFill>
                  <a:prstDash val="solid"/>
                  <a:miter lim="800000"/>
                </a:ln>
                <a:effectLst>
                  <a:outerShdw blurRad="50800" algn="tl" rotWithShape="0">
                    <a:srgbClr val="000000"/>
                  </a:outerShdw>
                </a:effectLst>
                <a:latin typeface="Arial Black" pitchFamily="34" charset="0"/>
              </a:rPr>
              <a:t>linux</a:t>
            </a:r>
            <a:r>
              <a:rPr lang="en-US" sz="3000" b="1" dirty="0">
                <a:ln w="17780" cmpd="sng">
                  <a:solidFill>
                    <a:srgbClr val="FFFFFF"/>
                  </a:solidFill>
                  <a:prstDash val="solid"/>
                  <a:miter lim="800000"/>
                </a:ln>
                <a:effectLst>
                  <a:outerShdw blurRad="50800" algn="tl" rotWithShape="0">
                    <a:srgbClr val="000000"/>
                  </a:outerShdw>
                </a:effectLst>
                <a:latin typeface="Arial Black" pitchFamily="34" charset="0"/>
              </a:rPr>
              <a:t> then you can </a:t>
            </a:r>
          </a:p>
          <a:p>
            <a:pPr algn="just"/>
            <a:r>
              <a:rPr lang="en-US" sz="3000" b="1" dirty="0">
                <a:ln w="17780" cmpd="sng">
                  <a:solidFill>
                    <a:srgbClr val="FFFFFF"/>
                  </a:solidFill>
                  <a:prstDash val="solid"/>
                  <a:miter lim="800000"/>
                </a:ln>
                <a:effectLst>
                  <a:outerShdw blurRad="50800" algn="tl" rotWithShape="0">
                    <a:srgbClr val="000000"/>
                  </a:outerShdw>
                </a:effectLst>
                <a:latin typeface="Arial Black" pitchFamily="34" charset="0"/>
              </a:rPr>
              <a:t>Install using command given below</a:t>
            </a:r>
          </a:p>
          <a:p>
            <a:pPr algn="just"/>
            <a:r>
              <a:rPr lang="en-US" sz="3000" b="1" dirty="0">
                <a:ln w="17780" cmpd="sng">
                  <a:solidFill>
                    <a:srgbClr val="FFFFFF"/>
                  </a:solidFill>
                  <a:prstDash val="solid"/>
                  <a:miter lim="800000"/>
                </a:ln>
                <a:solidFill>
                  <a:srgbClr val="460EE2"/>
                </a:solidFill>
                <a:effectLst>
                  <a:outerShdw blurRad="50800" algn="tl" rotWithShape="0">
                    <a:srgbClr val="000000"/>
                  </a:outerShdw>
                </a:effectLst>
                <a:latin typeface="Arial Black" pitchFamily="34" charset="0"/>
              </a:rPr>
              <a:t>“</a:t>
            </a:r>
            <a:r>
              <a:rPr lang="en-US" sz="3000" b="1" dirty="0" err="1">
                <a:ln w="17780" cmpd="sng">
                  <a:solidFill>
                    <a:srgbClr val="FFFFFF"/>
                  </a:solidFill>
                  <a:prstDash val="solid"/>
                  <a:miter lim="800000"/>
                </a:ln>
                <a:solidFill>
                  <a:srgbClr val="460EE2"/>
                </a:solidFill>
                <a:effectLst>
                  <a:outerShdw blurRad="50800" algn="tl" rotWithShape="0">
                    <a:srgbClr val="000000"/>
                  </a:outerShdw>
                </a:effectLst>
                <a:latin typeface="Arial Black" pitchFamily="34" charset="0"/>
              </a:rPr>
              <a:t>sudo</a:t>
            </a:r>
            <a:r>
              <a:rPr lang="en-US" sz="3000" b="1" dirty="0">
                <a:ln w="17780" cmpd="sng">
                  <a:solidFill>
                    <a:srgbClr val="FFFFFF"/>
                  </a:solidFill>
                  <a:prstDash val="solid"/>
                  <a:miter lim="800000"/>
                </a:ln>
                <a:solidFill>
                  <a:srgbClr val="460EE2"/>
                </a:solidFill>
                <a:effectLst>
                  <a:outerShdw blurRad="50800" algn="tl" rotWithShape="0">
                    <a:srgbClr val="000000"/>
                  </a:outerShdw>
                </a:effectLst>
                <a:latin typeface="Arial Black" pitchFamily="34" charset="0"/>
              </a:rPr>
              <a:t> apt install </a:t>
            </a:r>
            <a:r>
              <a:rPr lang="en-US" sz="3000" b="1" dirty="0" err="1">
                <a:ln w="17780" cmpd="sng">
                  <a:solidFill>
                    <a:srgbClr val="FFFFFF"/>
                  </a:solidFill>
                  <a:prstDash val="solid"/>
                  <a:miter lim="800000"/>
                </a:ln>
                <a:solidFill>
                  <a:srgbClr val="460EE2"/>
                </a:solidFill>
                <a:effectLst>
                  <a:outerShdw blurRad="50800" algn="tl" rotWithShape="0">
                    <a:srgbClr val="000000"/>
                  </a:outerShdw>
                </a:effectLst>
                <a:latin typeface="Arial Black" pitchFamily="34" charset="0"/>
              </a:rPr>
              <a:t>maltego</a:t>
            </a:r>
            <a:r>
              <a:rPr lang="en-US" sz="3000" b="1" dirty="0">
                <a:ln w="17780" cmpd="sng">
                  <a:solidFill>
                    <a:srgbClr val="FFFFFF"/>
                  </a:solidFill>
                  <a:prstDash val="solid"/>
                  <a:miter lim="800000"/>
                </a:ln>
                <a:solidFill>
                  <a:srgbClr val="460EE2"/>
                </a:solidFill>
                <a:effectLst>
                  <a:outerShdw blurRad="50800" algn="tl" rotWithShape="0">
                    <a:srgbClr val="000000"/>
                  </a:outerShdw>
                </a:effectLst>
                <a:latin typeface="Arial Black" pitchFamily="34" charset="0"/>
              </a:rPr>
              <a:t>”</a:t>
            </a:r>
          </a:p>
          <a:p>
            <a:pPr algn="just"/>
            <a:endParaRPr lang="en-US" sz="800" b="1" dirty="0">
              <a:ln w="17780" cmpd="sng">
                <a:solidFill>
                  <a:srgbClr val="FFFFFF"/>
                </a:solidFill>
                <a:prstDash val="solid"/>
                <a:miter lim="800000"/>
              </a:ln>
              <a:effectLst>
                <a:outerShdw blurRad="50800" algn="tl" rotWithShape="0">
                  <a:srgbClr val="000000"/>
                </a:outerShdw>
              </a:effectLst>
              <a:latin typeface="Arial Black" pitchFamily="34" charset="0"/>
            </a:endParaRPr>
          </a:p>
          <a:p>
            <a:pPr algn="just"/>
            <a:r>
              <a:rPr lang="en-US" sz="4100" b="1" dirty="0">
                <a:ln w="17780" cmpd="sng">
                  <a:solidFill>
                    <a:srgbClr val="FFFFFF"/>
                  </a:solidFill>
                  <a:prstDash val="solid"/>
                  <a:miter lim="800000"/>
                </a:ln>
                <a:solidFill>
                  <a:srgbClr val="0070C0"/>
                </a:solidFill>
                <a:latin typeface="Berlin Sans FB Demi" pitchFamily="34" charset="0"/>
              </a:rPr>
              <a:t>How to use:</a:t>
            </a:r>
          </a:p>
          <a:p>
            <a:pPr algn="just"/>
            <a:endParaRPr lang="en-US" sz="800" b="1" dirty="0">
              <a:ln w="17780" cmpd="sng">
                <a:solidFill>
                  <a:srgbClr val="FFFFFF"/>
                </a:solidFill>
                <a:prstDash val="solid"/>
                <a:miter lim="800000"/>
              </a:ln>
              <a:solidFill>
                <a:srgbClr val="7030A0"/>
              </a:solidFill>
              <a:latin typeface="Arial Black" pitchFamily="34" charset="0"/>
            </a:endParaRPr>
          </a:p>
          <a:p>
            <a:pPr algn="just"/>
            <a:r>
              <a:rPr lang="en-US" sz="3500" b="1" dirty="0">
                <a:ln w="17780" cmpd="sng">
                  <a:solidFill>
                    <a:srgbClr val="FFFFFF"/>
                  </a:solidFill>
                  <a:prstDash val="solid"/>
                  <a:miter lim="800000"/>
                </a:ln>
                <a:solidFill>
                  <a:srgbClr val="7030A0"/>
                </a:solidFill>
                <a:latin typeface="Arial Black" pitchFamily="34" charset="0"/>
              </a:rPr>
              <a:t> </a:t>
            </a:r>
            <a:r>
              <a:rPr lang="en-US" sz="3000" b="1" dirty="0">
                <a:ln w="17780" cmpd="sng">
                  <a:solidFill>
                    <a:srgbClr val="FFFFFF"/>
                  </a:solidFill>
                  <a:prstDash val="solid"/>
                  <a:miter lim="800000"/>
                </a:ln>
                <a:effectLst>
                  <a:outerShdw blurRad="50800" algn="tl" rotWithShape="0">
                    <a:srgbClr val="000000"/>
                  </a:outerShdw>
                </a:effectLst>
                <a:latin typeface="Arial Black" pitchFamily="34" charset="0"/>
              </a:rPr>
              <a:t>In </a:t>
            </a:r>
            <a:r>
              <a:rPr lang="en-US" sz="3000" b="1" dirty="0" err="1">
                <a:ln w="17780" cmpd="sng">
                  <a:solidFill>
                    <a:srgbClr val="FFFFFF"/>
                  </a:solidFill>
                  <a:prstDash val="solid"/>
                  <a:miter lim="800000"/>
                </a:ln>
                <a:effectLst>
                  <a:outerShdw blurRad="50800" algn="tl" rotWithShape="0">
                    <a:srgbClr val="000000"/>
                  </a:outerShdw>
                </a:effectLst>
                <a:latin typeface="Arial Black" pitchFamily="34" charset="0"/>
              </a:rPr>
              <a:t>linux</a:t>
            </a:r>
            <a:r>
              <a:rPr lang="en-US" sz="3000" b="1" dirty="0">
                <a:ln w="17780" cmpd="sng">
                  <a:solidFill>
                    <a:srgbClr val="FFFFFF"/>
                  </a:solidFill>
                  <a:prstDash val="solid"/>
                  <a:miter lim="800000"/>
                </a:ln>
                <a:effectLst>
                  <a:outerShdw blurRad="50800" algn="tl" rotWithShape="0">
                    <a:srgbClr val="000000"/>
                  </a:outerShdw>
                </a:effectLst>
                <a:latin typeface="Arial Black" pitchFamily="34" charset="0"/>
              </a:rPr>
              <a:t> terminal type “</a:t>
            </a:r>
            <a:r>
              <a:rPr lang="en-US" sz="3000" b="1" dirty="0" err="1">
                <a:ln w="17780" cmpd="sng">
                  <a:solidFill>
                    <a:srgbClr val="FFFFFF"/>
                  </a:solidFill>
                  <a:prstDash val="solid"/>
                  <a:miter lim="800000"/>
                </a:ln>
                <a:effectLst>
                  <a:outerShdw blurRad="50800" algn="tl" rotWithShape="0">
                    <a:srgbClr val="000000"/>
                  </a:outerShdw>
                </a:effectLst>
                <a:latin typeface="Arial Black" pitchFamily="34" charset="0"/>
              </a:rPr>
              <a:t>maltego</a:t>
            </a:r>
            <a:r>
              <a:rPr lang="en-US" sz="3000" b="1" dirty="0">
                <a:ln w="17780" cmpd="sng">
                  <a:solidFill>
                    <a:srgbClr val="FFFFFF"/>
                  </a:solidFill>
                  <a:prstDash val="solid"/>
                  <a:miter lim="800000"/>
                </a:ln>
                <a:effectLst>
                  <a:outerShdw blurRad="50800" algn="tl" rotWithShape="0">
                    <a:srgbClr val="000000"/>
                  </a:outerShdw>
                </a:effectLst>
                <a:latin typeface="Arial Black" pitchFamily="34" charset="0"/>
              </a:rPr>
              <a:t>” it will automatically open or you can also open it from application of kali </a:t>
            </a:r>
            <a:r>
              <a:rPr lang="en-US" sz="3000" b="1" dirty="0" err="1">
                <a:ln w="17780" cmpd="sng">
                  <a:solidFill>
                    <a:srgbClr val="FFFFFF"/>
                  </a:solidFill>
                  <a:prstDash val="solid"/>
                  <a:miter lim="800000"/>
                </a:ln>
                <a:effectLst>
                  <a:outerShdw blurRad="50800" algn="tl" rotWithShape="0">
                    <a:srgbClr val="000000"/>
                  </a:outerShdw>
                </a:effectLst>
                <a:latin typeface="Arial Black" pitchFamily="34" charset="0"/>
              </a:rPr>
              <a:t>linux</a:t>
            </a:r>
            <a:endParaRPr lang="en-US" sz="3000" b="1" dirty="0">
              <a:ln w="17780" cmpd="sng">
                <a:solidFill>
                  <a:srgbClr val="FFFFFF"/>
                </a:solidFill>
                <a:prstDash val="solid"/>
                <a:miter lim="800000"/>
              </a:ln>
              <a:effectLst>
                <a:outerShdw blurRad="50800" algn="tl" rotWithShape="0">
                  <a:srgbClr val="000000"/>
                </a:outerShdw>
              </a:effectLst>
              <a:latin typeface="Arial Black" pitchFamily="34" charset="0"/>
            </a:endParaRPr>
          </a:p>
        </p:txBody>
      </p:sp>
    </p:spTree>
    <p:extLst>
      <p:ext uri="{BB962C8B-B14F-4D97-AF65-F5344CB8AC3E}">
        <p14:creationId xmlns:p14="http://schemas.microsoft.com/office/powerpoint/2010/main" val="103605565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1440</TotalTime>
  <Words>2595</Words>
  <Application>Microsoft Office PowerPoint</Application>
  <PresentationFormat>A3 Paper (297x420 mm)</PresentationFormat>
  <Paragraphs>362</Paragraphs>
  <Slides>24</Slides>
  <Notes>4</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Dell</cp:lastModifiedBy>
  <cp:revision>128</cp:revision>
  <dcterms:created xsi:type="dcterms:W3CDTF">2024-07-16T17:21:56Z</dcterms:created>
  <dcterms:modified xsi:type="dcterms:W3CDTF">2024-10-01T05:10:59Z</dcterms:modified>
</cp:coreProperties>
</file>

<file path=docProps/thumbnail.jpeg>
</file>